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1829" r:id="rId5"/>
    <p:sldId id="1881" r:id="rId6"/>
    <p:sldId id="1914" r:id="rId7"/>
    <p:sldId id="1909" r:id="rId8"/>
    <p:sldId id="1856" r:id="rId9"/>
    <p:sldId id="1915" r:id="rId10"/>
    <p:sldId id="1895" r:id="rId11"/>
    <p:sldId id="1911" r:id="rId12"/>
    <p:sldId id="1860" r:id="rId13"/>
    <p:sldId id="1918" r:id="rId14"/>
    <p:sldId id="1891" r:id="rId15"/>
    <p:sldId id="1919" r:id="rId16"/>
    <p:sldId id="1920" r:id="rId17"/>
    <p:sldId id="1890" r:id="rId18"/>
    <p:sldId id="1892" r:id="rId19"/>
    <p:sldId id="1922" r:id="rId20"/>
    <p:sldId id="1927" r:id="rId21"/>
    <p:sldId id="1923" r:id="rId22"/>
    <p:sldId id="1926" r:id="rId23"/>
    <p:sldId id="1924" r:id="rId24"/>
    <p:sldId id="1912" r:id="rId25"/>
    <p:sldId id="1843" r:id="rId26"/>
    <p:sldId id="1828" r:id="rId27"/>
  </p:sldIdLst>
  <p:sldSz cx="9144000" cy="6858000" type="screen4x3"/>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² ZL" initials="CZ" lastIdx="3" clrIdx="0"/>
  <p:cmAuthor id="2" name="江一鸣" initials="江一鸣" lastIdx="1" clrIdx="1"/>
  <p:cmAuthor id="3" name="zcc" initials="z"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C00000"/>
    <a:srgbClr val="FFF2CC"/>
    <a:srgbClr val="E6E6E6"/>
    <a:srgbClr val="2121CC"/>
    <a:srgbClr val="8E0000"/>
    <a:srgbClr val="A6A6A6"/>
    <a:srgbClr val="3333CC"/>
    <a:srgbClr val="FFFFFF"/>
    <a:srgbClr val="032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1" autoAdjust="0"/>
    <p:restoredTop sz="84963" autoAdjust="0"/>
  </p:normalViewPr>
  <p:slideViewPr>
    <p:cSldViewPr snapToGrid="0">
      <p:cViewPr varScale="1">
        <p:scale>
          <a:sx n="55" d="100"/>
          <a:sy n="55" d="100"/>
        </p:scale>
        <p:origin x="170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79.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9659C-2DBF-4332-B7C2-29B841FCEF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FFE66-E712-48F5-823F-2489A8ED36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buClrTx/>
              <a:buSzTx/>
              <a:buFontTx/>
            </a:pPr>
            <a:r>
              <a:rPr dirty="0">
                <a:sym typeface="+mn-ea"/>
              </a:rPr>
              <a:t>各位老师</a:t>
            </a:r>
            <a:r>
              <a:rPr lang="zh-CN" dirty="0">
                <a:sym typeface="+mn-ea"/>
              </a:rPr>
              <a:t>、同学们</a:t>
            </a:r>
            <a:r>
              <a:rPr dirty="0">
                <a:sym typeface="+mn-ea"/>
              </a:rPr>
              <a:t>好，我的毕设题目</a:t>
            </a:r>
            <a:r>
              <a:rPr lang="zh-CN" dirty="0">
                <a:sym typeface="+mn-ea"/>
              </a:rPr>
              <a:t>是</a:t>
            </a:r>
            <a:r>
              <a:rPr lang="zh-CN" altLang="en-US" b="1" dirty="0">
                <a:latin typeface="微软雅黑" panose="020B0503020204020204" charset="-122"/>
                <a:ea typeface="微软雅黑" panose="020B0503020204020204" charset="-122"/>
                <a:sym typeface="+mn-ea"/>
              </a:rPr>
              <a:t>面向空间受限金属屏蔽环境的无线能量与数据传输系统研究</a:t>
            </a:r>
            <a:r>
              <a:rPr dirty="0">
                <a:sym typeface="+mn-ea"/>
              </a:rPr>
              <a:t>，</a:t>
            </a:r>
            <a:r>
              <a:rPr lang="zh-CN" dirty="0">
                <a:sym typeface="+mn-ea"/>
              </a:rPr>
              <a:t>我的</a:t>
            </a:r>
            <a:r>
              <a:rPr dirty="0">
                <a:sym typeface="+mn-ea"/>
              </a:rPr>
              <a:t>导师是</a:t>
            </a:r>
            <a:r>
              <a:rPr lang="zh-CN" dirty="0">
                <a:sym typeface="+mn-ea"/>
              </a:rPr>
              <a:t>唐求</a:t>
            </a:r>
            <a:r>
              <a:rPr dirty="0">
                <a:sym typeface="+mn-ea"/>
              </a:rPr>
              <a:t>老师，</a:t>
            </a:r>
            <a:r>
              <a:rPr lang="zh-CN" dirty="0">
                <a:sym typeface="+mn-ea"/>
              </a:rPr>
              <a:t>本研究的</a:t>
            </a:r>
            <a:r>
              <a:rPr dirty="0">
                <a:sym typeface="+mn-ea"/>
              </a:rPr>
              <a:t>来源是承担的</a:t>
            </a:r>
            <a:r>
              <a:rPr lang="zh-CN" dirty="0">
                <a:sym typeface="+mn-ea"/>
              </a:rPr>
              <a:t>课题组</a:t>
            </a:r>
            <a:r>
              <a:rPr dirty="0">
                <a:sym typeface="+mn-ea"/>
              </a:rPr>
              <a:t>项目。</a:t>
            </a:r>
            <a:r>
              <a:rPr lang="zh-CN" dirty="0">
                <a:sym typeface="+mn-ea"/>
              </a:rPr>
              <a:t>接下来，我按照这四个部分进行</a:t>
            </a:r>
            <a:r>
              <a:rPr lang="zh-CN" dirty="0">
                <a:sym typeface="+mn-ea"/>
              </a:rPr>
              <a:t>介绍。</a:t>
            </a:r>
            <a:endParaRPr dirty="0"/>
          </a:p>
          <a:p>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主要分为三个部分，第一部分是</a:t>
            </a:r>
            <a:r>
              <a:rPr lang="zh-CN" altLang="en-US">
                <a:sym typeface="+mn-ea"/>
              </a:rPr>
              <a:t>无线</a:t>
            </a:r>
            <a:r>
              <a:rPr lang="zh-CN" altLang="en-US">
                <a:sym typeface="+mn-ea"/>
              </a:rPr>
              <a:t>能量传输的设计，</a:t>
            </a:r>
            <a:r>
              <a:rPr lang="zh-CN" altLang="en-US"/>
              <a:t>先进行超声声通道的搭建，再设计超声能量收集电路为</a:t>
            </a:r>
            <a:r>
              <a:rPr lang="zh-CN" altLang="en-US">
                <a:sym typeface="+mn-ea"/>
              </a:rPr>
              <a:t>中继电路提供稳定电源。</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然后对射频部分的收发天线进行仿真设计得到对应的等效电路参数，根据参数对天线进行</a:t>
            </a:r>
            <a:r>
              <a:rPr lang="zh-CN" altLang="en-US"/>
              <a:t>谐振匹配，</a:t>
            </a:r>
            <a:r>
              <a:rPr lang="zh-CN" altLang="en-US"/>
              <a:t>最后通过网络分析仪</a:t>
            </a:r>
            <a:r>
              <a:rPr lang="zh-CN" altLang="en-US"/>
              <a:t>进行实物测试得到高性能天线。</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再将高性能天线及其匹配电路参数带入到电路中，这是</a:t>
            </a:r>
            <a:r>
              <a:rPr lang="zh-CN" altLang="en-US" b="1">
                <a:sym typeface="+mn-ea"/>
              </a:rPr>
              <a:t>射频能量收</a:t>
            </a:r>
            <a:r>
              <a:rPr lang="zh-CN" altLang="en-US" b="1">
                <a:sym typeface="+mn-ea"/>
              </a:rPr>
              <a:t>发电路的原理图</a:t>
            </a:r>
            <a:r>
              <a:rPr lang="zh-CN" altLang="en-US">
                <a:sym typeface="+mn-ea"/>
              </a:rPr>
              <a:t>。</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第二部分研究内容是，无线数据传输部分的设计，首先是对采用的超声和射频的无线数据传输方式进行介绍，射频部分基于</a:t>
            </a:r>
            <a:r>
              <a:rPr lang="en-US" altLang="zh-CN">
                <a:sym typeface="+mn-ea"/>
              </a:rPr>
              <a:t>ISO15693</a:t>
            </a:r>
            <a:r>
              <a:rPr lang="zh-CN" altLang="en-US">
                <a:sym typeface="+mn-ea"/>
              </a:rPr>
              <a:t>协议，按照数据帧格式编写发送和接收数据包。超声部分先对数据进行</a:t>
            </a:r>
            <a:r>
              <a:rPr lang="en-US" altLang="zh-CN">
                <a:sym typeface="+mn-ea"/>
              </a:rPr>
              <a:t>2ASK</a:t>
            </a:r>
            <a:r>
              <a:rPr lang="zh-CN" altLang="en-US">
                <a:sym typeface="+mn-ea"/>
              </a:rPr>
              <a:t>调制，利用高频载波将数据穿透金属壁，然后将数据通过包络检</a:t>
            </a:r>
            <a:r>
              <a:rPr lang="zh-CN" altLang="en-US">
                <a:sym typeface="+mn-ea"/>
              </a:rPr>
              <a:t>波解调</a:t>
            </a:r>
            <a:r>
              <a:rPr lang="zh-CN" altLang="en-US">
                <a:sym typeface="+mn-ea"/>
              </a:rPr>
              <a:t>出来。</a:t>
            </a:r>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这是对应的超声数据调制和解调的</a:t>
            </a:r>
            <a:r>
              <a:rPr lang="zh-CN" altLang="en-US">
                <a:sym typeface="+mn-ea"/>
              </a:rPr>
              <a:t>原理图。</a:t>
            </a:r>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由于射频部分的数据和能量传输是基于</a:t>
            </a:r>
            <a:r>
              <a:rPr lang="zh-CN" altLang="en-US"/>
              <a:t>同一套电路，此处主要介绍射频无线数据传输程序设计。对于中继端主要实现的是与射频数据发送端的通信和产生高频载波功能。对于射频发送端主要实现的是将数据传输至中继端的</a:t>
            </a:r>
            <a:r>
              <a:rPr lang="zh-CN" altLang="en-US"/>
              <a:t>功能。</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第三部分是整个系统的性能测试及优化，首先是对前两个部分设计的电路进行整合，整个</a:t>
            </a:r>
            <a:r>
              <a:rPr lang="zh-CN" altLang="en-US" b="1">
                <a:sym typeface="+mn-ea"/>
              </a:rPr>
              <a:t>系统主要由这三个电路组成，超声</a:t>
            </a:r>
            <a:r>
              <a:rPr lang="en-US" altLang="zh-CN" b="1">
                <a:sym typeface="+mn-ea"/>
              </a:rPr>
              <a:t>-</a:t>
            </a:r>
            <a:r>
              <a:rPr lang="zh-CN" altLang="en-US" b="1">
                <a:sym typeface="+mn-ea"/>
              </a:rPr>
              <a:t>射频中继电路，射频接收电路和超声数据</a:t>
            </a:r>
            <a:r>
              <a:rPr lang="zh-CN" altLang="en-US" b="1">
                <a:sym typeface="+mn-ea"/>
              </a:rPr>
              <a:t>解调电路。</a:t>
            </a:r>
            <a:endParaRPr lang="zh-CN" altLang="en-US" b="1">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然后搭建超声-射频中继的过金属无线能量传输系统实验平台，</a:t>
            </a:r>
            <a:r>
              <a:rPr lang="zh-CN" altLang="en-US">
                <a:latin typeface="Times New Roman" panose="02020603050405020304"/>
                <a:ea typeface="宋体" panose="02010600030101010101" pitchFamily="2" charset="-122"/>
                <a:sym typeface="+mn-ea"/>
              </a:rPr>
              <a:t>由右向左：信号发生器接功率放大器后驱动超声发射换能器，金属另一侧的接收换能器接到中继电路，</a:t>
            </a:r>
            <a:r>
              <a:rPr lang="zh-CN" altLang="en-US">
                <a:latin typeface="Times New Roman" panose="02020603050405020304"/>
                <a:ea typeface="宋体" panose="02010600030101010101" pitchFamily="2" charset="-122"/>
                <a:sym typeface="+mn-ea"/>
              </a:rPr>
              <a:t>将射频接收电路置于中继电路</a:t>
            </a:r>
            <a:r>
              <a:rPr lang="en-US" altLang="zh-CN">
                <a:latin typeface="Times New Roman" panose="02020603050405020304"/>
                <a:ea typeface="宋体" panose="02010600030101010101" pitchFamily="2" charset="-122"/>
                <a:sym typeface="+mn-ea"/>
              </a:rPr>
              <a:t>3cm</a:t>
            </a:r>
            <a:r>
              <a:rPr lang="zh-CN" altLang="en-US">
                <a:latin typeface="Times New Roman" panose="02020603050405020304"/>
                <a:ea typeface="宋体" panose="02010600030101010101" pitchFamily="2" charset="-122"/>
                <a:sym typeface="+mn-ea"/>
              </a:rPr>
              <a:t>处，分别对超声和射频部分能量传输情况进行测试。</a:t>
            </a:r>
            <a:endParaRPr lang="zh-CN" altLang="en-US">
              <a:latin typeface="Times New Roman" panose="02020603050405020304"/>
              <a:ea typeface="宋体" panose="02010600030101010101" pitchFamily="2" charset="-122"/>
            </a:endParaRPr>
          </a:p>
          <a:p>
            <a:endParaRPr lang="zh-CN" altLang="en-US" b="1">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gn="ctr"/>
            <a:r>
              <a:rPr lang="zh-CN" altLang="en-US" b="1" dirty="0">
                <a:latin typeface="微软雅黑" panose="020B0503020204020204" charset="-122"/>
                <a:ea typeface="微软雅黑" panose="020B0503020204020204" charset="-122"/>
                <a:sym typeface="+mn-ea"/>
              </a:rPr>
              <a:t>经过测试，可以得到</a:t>
            </a:r>
            <a:r>
              <a:rPr lang="zh-CN" altLang="en-US" b="1" dirty="0">
                <a:latin typeface="微软雅黑" panose="020B0503020204020204" charset="-122"/>
                <a:ea typeface="微软雅黑" panose="020B0503020204020204" charset="-122"/>
                <a:sym typeface="+mn-ea"/>
              </a:rPr>
              <a:t>以下结论：对于超声部分：最大传输效率为</a:t>
            </a:r>
            <a:r>
              <a:rPr lang="en-US" altLang="zh-CN" b="1" dirty="0">
                <a:latin typeface="微软雅黑" panose="020B0503020204020204" charset="-122"/>
                <a:ea typeface="微软雅黑" panose="020B0503020204020204" charset="-122"/>
                <a:sym typeface="+mn-ea"/>
              </a:rPr>
              <a:t>25.6%</a:t>
            </a:r>
            <a:r>
              <a:rPr lang="zh-CN" altLang="en-US" b="1" dirty="0">
                <a:latin typeface="微软雅黑" panose="020B0503020204020204" charset="-122"/>
                <a:ea typeface="微软雅黑" panose="020B0503020204020204" charset="-122"/>
                <a:sym typeface="+mn-ea"/>
              </a:rPr>
              <a:t>，最大接收功率为</a:t>
            </a:r>
            <a:r>
              <a:rPr lang="en-US" altLang="zh-CN" b="1" dirty="0">
                <a:latin typeface="微软雅黑" panose="020B0503020204020204" charset="-122"/>
                <a:ea typeface="微软雅黑" panose="020B0503020204020204" charset="-122"/>
                <a:sym typeface="+mn-ea"/>
              </a:rPr>
              <a:t>85.6mW</a:t>
            </a:r>
            <a:r>
              <a:rPr lang="zh-CN" altLang="en-US" b="1" dirty="0">
                <a:latin typeface="微软雅黑" panose="020B0503020204020204" charset="-122"/>
                <a:ea typeface="微软雅黑" panose="020B0503020204020204" charset="-122"/>
                <a:sym typeface="+mn-ea"/>
              </a:rPr>
              <a:t>。对于射频部分：</a:t>
            </a:r>
            <a:r>
              <a:rPr lang="zh-CN" altLang="en-US">
                <a:solidFill>
                  <a:srgbClr val="000000"/>
                </a:solidFill>
                <a:latin typeface="Times New Roman" panose="02020603050405020304"/>
                <a:ea typeface="宋体" panose="02010600030101010101" pitchFamily="2" charset="-122"/>
                <a:sym typeface="+mn-ea"/>
              </a:rPr>
              <a:t>中继电路与接收电路</a:t>
            </a:r>
            <a:r>
              <a:rPr lang="en-US" altLang="zh-CN" b="1" dirty="0">
                <a:latin typeface="微软雅黑" panose="020B0503020204020204" charset="-122"/>
                <a:ea typeface="微软雅黑" panose="020B0503020204020204" charset="-122"/>
                <a:sym typeface="+mn-ea"/>
              </a:rPr>
              <a:t>≤3cm时，能量稳定在8.5mW</a:t>
            </a:r>
            <a:endParaRPr lang="zh-CN" altLang="en-US" b="1">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然后是搭建超声-射频中继的过金属无线数据传输系统实验平台，</a:t>
            </a:r>
            <a:r>
              <a:rPr lang="zh-CN" altLang="en-US">
                <a:latin typeface="Times New Roman" panose="02020603050405020304"/>
                <a:ea typeface="宋体" panose="02010600030101010101" pitchFamily="2" charset="-122"/>
                <a:sym typeface="+mn-ea"/>
              </a:rPr>
              <a:t>由左向右：射频数据发送电路和超声</a:t>
            </a:r>
            <a:r>
              <a:rPr lang="en-US" altLang="zh-CN">
                <a:latin typeface="Times New Roman" panose="02020603050405020304"/>
                <a:ea typeface="宋体" panose="02010600030101010101" pitchFamily="2" charset="-122"/>
                <a:sym typeface="+mn-ea"/>
              </a:rPr>
              <a:t>-</a:t>
            </a:r>
            <a:r>
              <a:rPr lang="zh-CN" altLang="en-US">
                <a:latin typeface="Times New Roman" panose="02020603050405020304"/>
                <a:ea typeface="宋体" panose="02010600030101010101" pitchFamily="2" charset="-122"/>
                <a:sym typeface="+mn-ea"/>
              </a:rPr>
              <a:t>射频中继电路置于超声发射端，将中继电路输出接到发射换能器；然后将接收端换能器接到</a:t>
            </a:r>
            <a:r>
              <a:rPr lang="zh-CN" altLang="en-US">
                <a:latin typeface="Times New Roman" panose="02020603050405020304"/>
                <a:ea typeface="宋体" panose="02010600030101010101" pitchFamily="2" charset="-122"/>
                <a:sym typeface="+mn-ea"/>
              </a:rPr>
              <a:t>超声数据解调电路，最后通过</a:t>
            </a:r>
            <a:r>
              <a:rPr lang="en-US" altLang="zh-CN">
                <a:latin typeface="Times New Roman" panose="02020603050405020304"/>
                <a:ea typeface="Times New Roman" panose="02020603050405020304"/>
                <a:sym typeface="+mn-ea"/>
              </a:rPr>
              <a:t>USB</a:t>
            </a:r>
            <a:r>
              <a:rPr lang="zh-CN" altLang="en-US">
                <a:latin typeface="Times New Roman" panose="02020603050405020304"/>
                <a:ea typeface="宋体" panose="02010600030101010101" pitchFamily="2" charset="-122"/>
                <a:sym typeface="+mn-ea"/>
              </a:rPr>
              <a:t>将数据解调电路的输出接到</a:t>
            </a:r>
            <a:r>
              <a:rPr lang="zh-CN" altLang="en-US">
                <a:latin typeface="Times New Roman" panose="02020603050405020304"/>
                <a:ea typeface="宋体" panose="02010600030101010101" pitchFamily="2" charset="-122"/>
                <a:sym typeface="+mn-ea"/>
              </a:rPr>
              <a:t>电脑</a:t>
            </a:r>
            <a:r>
              <a:rPr lang="en-US" altLang="zh-CN">
                <a:latin typeface="Times New Roman" panose="02020603050405020304"/>
                <a:ea typeface="宋体" panose="02010600030101010101" pitchFamily="2" charset="-122"/>
                <a:sym typeface="+mn-ea"/>
              </a:rPr>
              <a:t>PC</a:t>
            </a:r>
            <a:r>
              <a:rPr lang="zh-CN" altLang="en-US">
                <a:latin typeface="Times New Roman" panose="02020603050405020304"/>
                <a:ea typeface="宋体" panose="02010600030101010101" pitchFamily="2" charset="-122"/>
                <a:sym typeface="+mn-ea"/>
              </a:rPr>
              <a:t>端</a:t>
            </a:r>
            <a:r>
              <a:rPr lang="zh-CN" altLang="en-US">
                <a:latin typeface="Times New Roman" panose="02020603050405020304"/>
                <a:ea typeface="宋体" panose="02010600030101010101" pitchFamily="2" charset="-122"/>
                <a:sym typeface="+mn-ea"/>
              </a:rPr>
              <a:t>。</a:t>
            </a:r>
            <a:endParaRPr lang="zh-CN" altLang="en-US" b="1">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这是系统进行无线数据传输时的测试过程，首先产生一组</a:t>
            </a:r>
            <a:r>
              <a:rPr lang="en-US" altLang="zh-CN" b="1">
                <a:sym typeface="+mn-ea"/>
              </a:rPr>
              <a:t>1</a:t>
            </a:r>
            <a:r>
              <a:rPr lang="zh-CN" altLang="en-US" b="1">
                <a:sym typeface="+mn-ea"/>
              </a:rPr>
              <a:t>到</a:t>
            </a:r>
            <a:r>
              <a:rPr lang="en-US" altLang="zh-CN" b="1">
                <a:sym typeface="+mn-ea"/>
              </a:rPr>
              <a:t>100</a:t>
            </a:r>
            <a:r>
              <a:rPr lang="zh-CN" altLang="en-US" b="1">
                <a:sym typeface="+mn-ea"/>
              </a:rPr>
              <a:t>的数组，然后发送到中继电路进行调制，再进入到超声声电通道，最后通过</a:t>
            </a:r>
            <a:r>
              <a:rPr lang="en-US" altLang="zh-CN" b="1">
                <a:sym typeface="+mn-ea"/>
              </a:rPr>
              <a:t>2ASK</a:t>
            </a:r>
            <a:r>
              <a:rPr lang="zh-CN" altLang="en-US" b="1">
                <a:sym typeface="+mn-ea"/>
              </a:rPr>
              <a:t>解调将数据进行还原，这是串口助手测试数据界面，经多次测试，</a:t>
            </a:r>
            <a:r>
              <a:rPr lang="zh-CN" altLang="en-US" b="1" dirty="0">
                <a:latin typeface="微软雅黑" panose="020B0503020204020204" charset="-122"/>
                <a:ea typeface="微软雅黑" panose="020B0503020204020204" charset="-122"/>
                <a:sym typeface="+mn-ea"/>
              </a:rPr>
              <a:t>超声</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射频数据传输系统可以实现</a:t>
            </a:r>
            <a:r>
              <a:rPr lang="zh-CN" altLang="en-US" b="1" dirty="0">
                <a:latin typeface="微软雅黑" panose="020B0503020204020204" charset="-122"/>
                <a:ea typeface="微软雅黑" panose="020B0503020204020204" charset="-122"/>
                <a:sym typeface="+mn-ea"/>
              </a:rPr>
              <a:t>最大传输速率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18.35kbps无误码传输。</a:t>
            </a:r>
            <a:endParaRPr lang="en-US" altLang="zh-CN" b="1" dirty="0">
              <a:latin typeface="微软雅黑" panose="020B0503020204020204" charset="-122"/>
              <a:ea typeface="微软雅黑" panose="020B0503020204020204" charset="-122"/>
              <a:sym typeface="+mn-ea"/>
            </a:endParaRPr>
          </a:p>
          <a:p>
            <a:endParaRPr lang="zh-CN" altLang="en-US" b="1">
              <a:latin typeface="宋体" panose="02010600030101010101" pitchFamily="2" charset="-122"/>
              <a:ea typeface="宋体" panose="02010600030101010101" pitchFamily="2" charset="-122"/>
            </a:endParaRPr>
          </a:p>
          <a:p>
            <a:endParaRPr lang="zh-CN" altLang="en-US" b="1">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sym typeface="+mn-ea"/>
              </a:rPr>
              <a:t>最后是通过搭建空间受限金属屏蔽环境下的实验平台，对系统性能进行测试及优化，</a:t>
            </a:r>
            <a:r>
              <a:rPr lang="zh-CN" altLang="en-US">
                <a:latin typeface="Times New Roman" panose="02020603050405020304"/>
                <a:ea typeface="宋体" panose="02010600030101010101" pitchFamily="2" charset="-122"/>
                <a:sym typeface="+mn-ea"/>
              </a:rPr>
              <a:t>将超声-射频中继电路与射频接收电路放入金属腔内，数据解调电路输入端与超声压电陶瓷连接，输出端与PC端连接。</a:t>
            </a:r>
            <a:r>
              <a:rPr lang="zh-CN" altLang="en-US">
                <a:sym typeface="+mn-ea"/>
              </a:rPr>
              <a:t>通过增加电磁屏蔽材料和调整天线匹配电路</a:t>
            </a:r>
            <a:r>
              <a:rPr lang="zh-CN" altLang="en-US">
                <a:sym typeface="+mn-ea"/>
              </a:rPr>
              <a:t>参数等方式对中继电路进行优化</a:t>
            </a:r>
            <a:r>
              <a:rPr lang="zh-CN" altLang="en-US" b="1">
                <a:sym typeface="+mn-ea"/>
              </a:rPr>
              <a:t>，并得到以下结论：</a:t>
            </a:r>
            <a:r>
              <a:rPr lang="zh-CN" altLang="en-US" b="1" dirty="0">
                <a:sym typeface="+mn-ea"/>
              </a:rPr>
              <a:t>优化后射频接收电路最大接收功率从</a:t>
            </a:r>
            <a:r>
              <a:rPr lang="en-US" altLang="zh-CN" b="1" dirty="0">
                <a:sym typeface="+mn-ea"/>
              </a:rPr>
              <a:t>2.5mW</a:t>
            </a:r>
            <a:r>
              <a:rPr lang="zh-CN" altLang="en-US" b="1" dirty="0">
                <a:sym typeface="+mn-ea"/>
              </a:rPr>
              <a:t>提升至</a:t>
            </a:r>
            <a:r>
              <a:rPr lang="en-US" altLang="zh-CN" b="1" dirty="0">
                <a:sym typeface="+mn-ea"/>
              </a:rPr>
              <a:t>7mW</a:t>
            </a:r>
            <a:r>
              <a:rPr lang="zh-CN" altLang="en-US" b="1" dirty="0">
                <a:sym typeface="+mn-ea"/>
              </a:rPr>
              <a:t>，</a:t>
            </a:r>
            <a:r>
              <a:rPr lang="zh-CN" altLang="en-US" b="1" dirty="0">
                <a:sym typeface="+mn-ea"/>
              </a:rPr>
              <a:t>且与中继电路</a:t>
            </a:r>
            <a:r>
              <a:rPr lang="en-US" altLang="zh-CN" b="1" dirty="0">
                <a:sym typeface="+mn-ea"/>
              </a:rPr>
              <a:t>2.5cm</a:t>
            </a:r>
            <a:r>
              <a:rPr lang="zh-CN" altLang="en-US" b="1" dirty="0">
                <a:sym typeface="+mn-ea"/>
              </a:rPr>
              <a:t>内通信正常。</a:t>
            </a:r>
            <a:endParaRPr lang="zh-CN" altLang="en-US" b="1">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a:t>
            </a:r>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304800" fontAlgn="auto">
              <a:extLst>
                <a:ext uri="{35155182-B16C-46BC-9424-99874614C6A1}">
                  <wpsdc:indentchars xmlns:wpsdc="http://www.wps.cn/officeDocument/2017/drawingmlCustomData" val="200" checksum="1077528236"/>
                  <wpsdc:marlchars xmlns:wpsdc="http://www.wps.cn/officeDocument/2017/drawingmlCustomData" val="0" checksum="0"/>
                </a:ext>
              </a:extLst>
            </a:pPr>
            <a:r>
              <a:rPr lang="zh-CN" altLang="en-US"/>
              <a:t>通过这三个部分的研究，最终</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空间受限的金属屏蔽环境中得到</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射频接收电路的最大接收功率</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为7mW，</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与中继电路在</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2.5cm内实现18.35kbps无误码传输。</a:t>
            </a:r>
            <a:r>
              <a:rPr lang="zh-CN" altLang="en-US"/>
              <a:t>本课题后续应在性能优化和工业应用这两个</a:t>
            </a:r>
            <a:r>
              <a:rPr lang="zh-CN" altLang="en-US">
                <a:sym typeface="+mn-ea"/>
              </a:rPr>
              <a:t>方向</a:t>
            </a:r>
            <a:r>
              <a:rPr lang="zh-CN" altLang="en-US">
                <a:sym typeface="+mn-ea"/>
              </a:rPr>
              <a:t>进行进一步</a:t>
            </a:r>
            <a:r>
              <a:rPr lang="zh-CN" altLang="en-US">
                <a:sym typeface="+mn-ea"/>
              </a:rPr>
              <a:t>研究。</a:t>
            </a:r>
            <a:endParaRPr lang="zh-CN" altLang="en-US">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最后感谢老师和同学们，</a:t>
            </a:r>
            <a:r>
              <a:rPr lang="zh-CN" altLang="en-US">
                <a:sym typeface="+mn-ea"/>
              </a:rPr>
              <a:t>恳请各位老师</a:t>
            </a:r>
            <a:r>
              <a:rPr lang="zh-CN" altLang="en-US">
                <a:sym typeface="+mn-ea"/>
              </a:rPr>
              <a:t>批评指正。</a:t>
            </a:r>
            <a:endParaRPr lang="zh-CN" altLang="en-US" dirty="0"/>
          </a:p>
        </p:txBody>
      </p:sp>
      <p:sp>
        <p:nvSpPr>
          <p:cNvPr id="4" name="灯片编号占位符 3"/>
          <p:cNvSpPr>
            <a:spLocks noGrp="1"/>
          </p:cNvSpPr>
          <p:nvPr>
            <p:ph type="sldNum" sz="quarter" idx="5"/>
          </p:nvPr>
        </p:nvSpPr>
        <p:spPr/>
        <p:txBody>
          <a:bodyPr/>
          <a:lstStyle/>
          <a:p>
            <a:fld id="{CBDFFE66-E712-48F5-823F-2489A8ED36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charset="-122"/>
                <a:ea typeface="微软雅黑" panose="020B0503020204020204" charset="-122"/>
                <a:sym typeface="+mn-ea"/>
              </a:rPr>
              <a:t>以减速器为例的关键零部件的健康状态直接决定了整机装备</a:t>
            </a:r>
            <a:r>
              <a:rPr lang="zh-CN" altLang="en-US" b="1" dirty="0">
                <a:solidFill>
                  <a:srgbClr val="FF0000"/>
                </a:solidFill>
                <a:latin typeface="微软雅黑" panose="020B0503020204020204" charset="-122"/>
                <a:ea typeface="微软雅黑" panose="020B0503020204020204" charset="-122"/>
                <a:sym typeface="+mn-ea"/>
              </a:rPr>
              <a:t>运行的精度</a:t>
            </a:r>
            <a:r>
              <a:rPr lang="zh-CN" altLang="en-US" b="1" dirty="0">
                <a:latin typeface="微软雅黑" panose="020B0503020204020204" charset="-122"/>
                <a:ea typeface="微软雅黑" panose="020B0503020204020204" charset="-122"/>
                <a:sym typeface="+mn-ea"/>
              </a:rPr>
              <a:t>与</a:t>
            </a:r>
            <a:r>
              <a:rPr lang="zh-CN" altLang="en-US" b="1" dirty="0">
                <a:solidFill>
                  <a:srgbClr val="FF0000"/>
                </a:solidFill>
                <a:latin typeface="微软雅黑" panose="020B0503020204020204" charset="-122"/>
                <a:ea typeface="微软雅黑" panose="020B0503020204020204" charset="-122"/>
                <a:sym typeface="+mn-ea"/>
              </a:rPr>
              <a:t>可靠性</a:t>
            </a:r>
            <a:r>
              <a:rPr lang="zh-CN" altLang="en-US" b="1" dirty="0">
                <a:sym typeface="+mn-ea"/>
              </a:rPr>
              <a:t>，然而这些</a:t>
            </a:r>
            <a:r>
              <a:rPr lang="zh-CN" altLang="en-US" b="1" dirty="0">
                <a:latin typeface="微软雅黑" panose="020B0503020204020204" charset="-122"/>
                <a:ea typeface="微软雅黑" panose="020B0503020204020204" charset="-122"/>
                <a:sym typeface="+mn-ea"/>
              </a:rPr>
              <a:t>关键零部件在长期运行过程中不可避免的会出现很多</a:t>
            </a:r>
            <a:r>
              <a:rPr lang="zh-CN" altLang="en-US" b="1" dirty="0">
                <a:sym typeface="+mn-ea"/>
              </a:rPr>
              <a:t>质量问题。所以对他们进行</a:t>
            </a:r>
            <a:r>
              <a:rPr lang="zh-CN" altLang="en-US" b="1" dirty="0">
                <a:sym typeface="+mn-ea"/>
              </a:rPr>
              <a:t>状态</a:t>
            </a:r>
            <a:r>
              <a:rPr lang="zh-CN" altLang="en-US" b="1" dirty="0">
                <a:sym typeface="+mn-ea"/>
              </a:rPr>
              <a:t>监测显得尤为重要。本课题面向减速器内部环境展开研究，主要面临这两个关键性技术难题：</a:t>
            </a:r>
            <a:r>
              <a:rPr lang="en-US" altLang="zh-CN" b="1" dirty="0">
                <a:sym typeface="+mn-ea"/>
              </a:rPr>
              <a:t>1</a:t>
            </a:r>
            <a:r>
              <a:rPr lang="zh-CN" altLang="en-US" b="1" dirty="0">
                <a:sym typeface="+mn-ea"/>
              </a:rPr>
              <a:t>、是如何突破金属屏蔽环境实现高效的无线能量与数据传输</a:t>
            </a:r>
            <a:r>
              <a:rPr lang="en-US" altLang="zh-CN" b="1" dirty="0">
                <a:sym typeface="+mn-ea"/>
              </a:rPr>
              <a:t> </a:t>
            </a:r>
            <a:r>
              <a:rPr lang="zh-CN" altLang="en-US" b="1" dirty="0">
                <a:sym typeface="+mn-ea"/>
              </a:rPr>
              <a:t>。</a:t>
            </a:r>
            <a:r>
              <a:rPr lang="en-US" altLang="zh-CN" b="1" dirty="0">
                <a:sym typeface="+mn-ea"/>
              </a:rPr>
              <a:t>2</a:t>
            </a:r>
            <a:r>
              <a:rPr lang="zh-CN" altLang="en-US" b="1" dirty="0">
                <a:sym typeface="+mn-ea"/>
              </a:rPr>
              <a:t>、是</a:t>
            </a:r>
            <a:r>
              <a:rPr lang="zh-CN" altLang="en-US" b="1" dirty="0">
                <a:latin typeface="微软雅黑" panose="020B0503020204020204" charset="-122"/>
                <a:ea typeface="微软雅黑" panose="020B0503020204020204" charset="-122"/>
                <a:sym typeface="+mn-ea"/>
              </a:rPr>
              <a:t>如何为空间受限环境中的传感器提供可靠的无线能量与数据传输</a:t>
            </a:r>
            <a:endParaRPr lang="zh-CN" altLang="en-US" b="1" dirty="0">
              <a:sym typeface="+mn-ea"/>
            </a:endParaRPr>
          </a:p>
        </p:txBody>
      </p:sp>
      <p:sp>
        <p:nvSpPr>
          <p:cNvPr id="4" name="灯片编号占位符 3"/>
          <p:cNvSpPr>
            <a:spLocks noGrp="1"/>
          </p:cNvSpPr>
          <p:nvPr>
            <p:ph type="sldNum" sz="quarter" idx="5"/>
          </p:nvPr>
        </p:nvSpPr>
        <p:spPr/>
        <p:txBody>
          <a:bodyPr/>
          <a:lstStyle/>
          <a:p>
            <a:fld id="{58A9F27F-7E7C-4527-8BE4-FAD4BE0D084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然而，目前传统的方式存在着这些问题，无法直接适用于减速器内部环境。为此，</a:t>
            </a:r>
            <a:r>
              <a:rPr lang="zh-CN" altLang="en-US"/>
              <a:t>本课题针对性</a:t>
            </a:r>
            <a:r>
              <a:rPr lang="zh-CN" altLang="en-US"/>
              <a:t>的提出了一种基于超声</a:t>
            </a:r>
            <a:r>
              <a:rPr lang="en-US" altLang="zh-CN"/>
              <a:t>-</a:t>
            </a:r>
            <a:r>
              <a:rPr lang="zh-CN" altLang="en-US"/>
              <a:t>射频中继的无线能量与数据传输方案。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接下来是研究框架</a:t>
            </a:r>
            <a:r>
              <a:rPr lang="zh-CN" altLang="en-US" dirty="0"/>
              <a:t>及方案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dirty="0">
                <a:sym typeface="+mn-ea"/>
              </a:rPr>
              <a:t>研究框架</a:t>
            </a:r>
            <a:r>
              <a:rPr dirty="0">
                <a:sym typeface="+mn-ea"/>
              </a:rPr>
              <a:t>主要分为</a:t>
            </a:r>
            <a:r>
              <a:rPr lang="zh-CN" dirty="0">
                <a:sym typeface="+mn-ea"/>
              </a:rPr>
              <a:t>这</a:t>
            </a:r>
            <a:r>
              <a:rPr dirty="0">
                <a:sym typeface="+mn-ea"/>
              </a:rPr>
              <a:t>三个部分，</a:t>
            </a:r>
            <a:r>
              <a:rPr lang="zh-CN" dirty="0">
                <a:sym typeface="+mn-ea"/>
              </a:rPr>
              <a:t>先是无线能量与无线数据传输的方案设计，再是基于超声</a:t>
            </a:r>
            <a:r>
              <a:rPr lang="en-US" altLang="zh-CN" dirty="0">
                <a:sym typeface="+mn-ea"/>
              </a:rPr>
              <a:t>-</a:t>
            </a:r>
            <a:r>
              <a:rPr lang="zh-CN" altLang="en-US" dirty="0">
                <a:sym typeface="+mn-ea"/>
              </a:rPr>
              <a:t>射频</a:t>
            </a:r>
            <a:r>
              <a:rPr lang="zh-CN" dirty="0">
                <a:sym typeface="+mn-ea"/>
              </a:rPr>
              <a:t>中继的无线能量与数据传输系统性能测试</a:t>
            </a:r>
            <a:r>
              <a:rPr lang="zh-CN" dirty="0">
                <a:sym typeface="+mn-ea"/>
              </a:rPr>
              <a:t>及优化</a:t>
            </a:r>
            <a:r>
              <a:rPr dirty="0">
                <a:sym typeface="+mn-ea"/>
              </a:rPr>
              <a:t>。</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研究方案包括两部分，第一部分是</a:t>
            </a:r>
            <a:r>
              <a:rPr lang="zh-CN" altLang="en-US" b="1">
                <a:sym typeface="+mn-ea"/>
              </a:rPr>
              <a:t>基于超声-射频中继的过金属</a:t>
            </a:r>
            <a:r>
              <a:rPr lang="zh-CN" altLang="en-US" b="1">
                <a:solidFill>
                  <a:srgbClr val="FF0000"/>
                </a:solidFill>
                <a:sym typeface="+mn-ea"/>
              </a:rPr>
              <a:t>无线能量与数据传输</a:t>
            </a:r>
            <a:r>
              <a:rPr lang="zh-CN" altLang="en-US" b="1">
                <a:sym typeface="+mn-ea"/>
              </a:rPr>
              <a:t>系统设计。</a:t>
            </a:r>
            <a:r>
              <a:rPr lang="zh-CN" altLang="en-US"/>
              <a:t>对于能量传输通道：将能量先以超声的方式克服金属屏蔽进入金属壁内</a:t>
            </a:r>
            <a:r>
              <a:rPr lang="zh-CN" altLang="en-US"/>
              <a:t>侧，再以射频方式到达内部接收电路，对于数据传输通道：金属内部电路将数据先以</a:t>
            </a:r>
            <a:r>
              <a:rPr lang="zh-CN" altLang="en-US">
                <a:sym typeface="+mn-ea"/>
              </a:rPr>
              <a:t>射频方式</a:t>
            </a:r>
            <a:r>
              <a:rPr lang="zh-CN" altLang="en-US"/>
              <a:t>传输到中继电路，再通过超声调制解调</a:t>
            </a:r>
            <a:r>
              <a:rPr lang="zh-CN" altLang="en-US"/>
              <a:t>方式将数据显示</a:t>
            </a:r>
            <a:r>
              <a:rPr lang="zh-CN" altLang="en-US"/>
              <a:t>在电脑</a:t>
            </a:r>
            <a:r>
              <a:rPr lang="en-US" altLang="zh-CN"/>
              <a:t>PC</a:t>
            </a:r>
            <a:r>
              <a:rPr lang="zh-CN" altLang="en-US"/>
              <a:t>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第二部分是</a:t>
            </a:r>
            <a:r>
              <a:rPr lang="zh-CN" altLang="en-US">
                <a:sym typeface="+mn-ea"/>
              </a:rPr>
              <a:t>对于空间受限金属屏蔽环境下的无线能量与数据传输系统设计，基于第一部分的设计，考虑金属对射频部分的影响，通过增加电磁屏蔽材料和优化天线匹配电路等方式对系统</a:t>
            </a:r>
            <a:r>
              <a:rPr lang="zh-CN" altLang="en-US">
                <a:sym typeface="+mn-ea"/>
              </a:rPr>
              <a:t>进行优化。</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接下来是研究</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4AF18D-BE11-4BD9-BCF6-74A00C6957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60C40C-CAC2-40DC-9913-4BE0328DF32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DCEA09-7C35-4DA9-B76A-0E11963E035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A8D1B-6FB4-4A66-8DD2-C0C6CB78DF4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179388" y="811213"/>
            <a:ext cx="8785225" cy="0"/>
          </a:xfrm>
          <a:prstGeom prst="line">
            <a:avLst/>
          </a:prstGeom>
          <a:noFill/>
          <a:ln w="76200">
            <a:solidFill>
              <a:srgbClr val="990000"/>
            </a:solidFill>
            <a:round/>
          </a:ln>
          <a:extLst>
            <a:ext uri="{909E8E84-426E-40DD-AFC4-6F175D3DCCD1}">
              <a14:hiddenFill xmlns:a14="http://schemas.microsoft.com/office/drawing/2010/main">
                <a:noFill/>
              </a14:hiddenFill>
            </a:ext>
          </a:extLst>
        </p:spPr>
        <p:txBody>
          <a:bodyPr lIns="91425" tIns="45713" rIns="91425" bIns="45713"/>
          <a:lstStyle/>
          <a:p>
            <a:endParaRPr lang="zh-CN" altLang="en-US"/>
          </a:p>
        </p:txBody>
      </p:sp>
      <p:sp>
        <p:nvSpPr>
          <p:cNvPr id="2" name="Title 1"/>
          <p:cNvSpPr>
            <a:spLocks noGrp="1"/>
          </p:cNvSpPr>
          <p:nvPr>
            <p:ph type="title"/>
          </p:nvPr>
        </p:nvSpPr>
        <p:spPr>
          <a:xfrm>
            <a:off x="304800" y="290240"/>
            <a:ext cx="8229600" cy="428628"/>
          </a:xfrm>
        </p:spPr>
        <p:txBody>
          <a:bodyPr>
            <a:noAutofit/>
          </a:bodyPr>
          <a:lstStyle>
            <a:lvl1pPr algn="ctr">
              <a:defRPr lang="en-US" sz="2800" b="1" kern="1200"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defRPr>
            </a:lvl1pPr>
          </a:lstStyle>
          <a:p>
            <a:r>
              <a:rPr lang="zh-CN" altLang="en-US" dirty="0"/>
              <a:t>单击此处编辑母版标题样式</a:t>
            </a:r>
            <a:endParaRPr lang="en-US" dirty="0"/>
          </a:p>
        </p:txBody>
      </p:sp>
      <p:sp>
        <p:nvSpPr>
          <p:cNvPr id="5" name="内容占位符 7"/>
          <p:cNvSpPr>
            <a:spLocks noGrp="1"/>
          </p:cNvSpPr>
          <p:nvPr>
            <p:ph sz="quarter" idx="1"/>
          </p:nvPr>
        </p:nvSpPr>
        <p:spPr>
          <a:xfrm>
            <a:off x="395535" y="908721"/>
            <a:ext cx="8569077" cy="5565232"/>
          </a:xfrm>
        </p:spPr>
        <p:txBody>
          <a:bodyPr/>
          <a:lstStyle>
            <a:lvl1pPr>
              <a:defRPr baseline="0">
                <a:latin typeface="Times New Roman" panose="02020603050405020304" pitchFamily="18" charset="0"/>
                <a:ea typeface="华文仿宋" panose="02010600040101010101" pitchFamily="2" charset="-122"/>
              </a:defRPr>
            </a:lvl1pPr>
            <a:lvl2pPr>
              <a:defRPr baseline="0">
                <a:latin typeface="Times New Roman" panose="02020603050405020304" pitchFamily="18" charset="0"/>
                <a:ea typeface="华文仿宋" panose="02010600040101010101" pitchFamily="2" charset="-122"/>
              </a:defRPr>
            </a:lvl2pPr>
            <a:lvl3pPr>
              <a:defRPr baseline="0">
                <a:latin typeface="Times New Roman" panose="02020603050405020304" pitchFamily="18" charset="0"/>
                <a:ea typeface="华文仿宋" panose="02010600040101010101" pitchFamily="2" charset="-122"/>
              </a:defRPr>
            </a:lvl3pPr>
            <a:lvl4pPr>
              <a:defRPr baseline="0">
                <a:latin typeface="Times New Roman" panose="02020603050405020304" pitchFamily="18" charset="0"/>
                <a:ea typeface="华文仿宋" panose="02010600040101010101" pitchFamily="2" charset="-122"/>
              </a:defRPr>
            </a:lvl4pPr>
            <a:lvl5pPr>
              <a:defRPr baseline="0">
                <a:latin typeface="Times New Roman" panose="02020603050405020304" pitchFamily="18" charset="0"/>
                <a:ea typeface="华文仿宋" panose="02010600040101010101"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541D2-B74B-4054-B5B7-A03DEDAB2A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BCE2A1-E54F-4CC9-BF27-6D8675C4FB2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691605-3498-4C97-8D79-A0AB9716102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45828E5-B733-483A-97C5-D8EC8CB5389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50FD2-D1C3-424F-B5B7-2AD33360E96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4B036B-2F5E-42F7-ADCA-6AB65775DD64}"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5"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F67D71-DDA4-4F74-BDB5-3460FF65853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42B8BE-8D6C-4287-95E2-B900B2A8B42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5"/>
          <p:cNvSpPr>
            <a:spLocks noGrp="1"/>
          </p:cNvSpPr>
          <p:nvPr>
            <p:ph type="sldNum" sz="quarter" idx="12"/>
          </p:nvPr>
        </p:nvSpPr>
        <p:spPr>
          <a:xfrm>
            <a:off x="6972300" y="6356349"/>
            <a:ext cx="20574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CD242-CAD9-4D90-954D-BBDC6BFF262A}" type="datetime1">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86600" y="6483149"/>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9" Type="http://schemas.openxmlformats.org/officeDocument/2006/relationships/image" Target="../media/image22.emf"/><Relationship Id="rId8" Type="http://schemas.openxmlformats.org/officeDocument/2006/relationships/oleObject" Target="../embeddings/oleObject8.bin"/><Relationship Id="rId7" Type="http://schemas.openxmlformats.org/officeDocument/2006/relationships/image" Target="../media/image21.emf"/><Relationship Id="rId6" Type="http://schemas.openxmlformats.org/officeDocument/2006/relationships/oleObject" Target="../embeddings/oleObject7.bin"/><Relationship Id="rId5" Type="http://schemas.openxmlformats.org/officeDocument/2006/relationships/image" Target="../media/image20.emf"/><Relationship Id="rId4" Type="http://schemas.openxmlformats.org/officeDocument/2006/relationships/oleObject" Target="../embeddings/oleObject6.bin"/><Relationship Id="rId3" Type="http://schemas.openxmlformats.org/officeDocument/2006/relationships/image" Target="../media/image19.png"/><Relationship Id="rId2" Type="http://schemas.openxmlformats.org/officeDocument/2006/relationships/image" Target="../media/image18.png"/><Relationship Id="rId12" Type="http://schemas.openxmlformats.org/officeDocument/2006/relationships/notesSlide" Target="../notesSlides/notesSlide11.xml"/><Relationship Id="rId11" Type="http://schemas.openxmlformats.org/officeDocument/2006/relationships/vmlDrawing" Target="../drawings/vmlDrawing5.vml"/><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2.emf"/><Relationship Id="rId3" Type="http://schemas.openxmlformats.org/officeDocument/2006/relationships/oleObject" Target="../embeddings/oleObject10.bin"/><Relationship Id="rId2" Type="http://schemas.openxmlformats.org/officeDocument/2006/relationships/image" Target="../media/image31.emf"/><Relationship Id="rId1"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image" Target="../media/image35.jpeg"/><Relationship Id="rId3" Type="http://schemas.openxmlformats.org/officeDocument/2006/relationships/tags" Target="../tags/tag139.xml"/><Relationship Id="rId2" Type="http://schemas.openxmlformats.org/officeDocument/2006/relationships/image" Target="../media/image34.jpeg"/><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tags" Target="../tags/tag145.xml"/><Relationship Id="rId1" Type="http://schemas.openxmlformats.org/officeDocument/2006/relationships/image" Target="../media/image33.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1" Type="http://schemas.openxmlformats.org/officeDocument/2006/relationships/notesSlide" Target="../notesSlides/notesSlide2.xml"/><Relationship Id="rId30" Type="http://schemas.openxmlformats.org/officeDocument/2006/relationships/slideLayout" Target="../slideLayouts/slideLayout2.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43.pn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 Id="rId3" Type="http://schemas.openxmlformats.org/officeDocument/2006/relationships/oleObject" Target="../embeddings/oleObject14.bin"/><Relationship Id="rId2" Type="http://schemas.openxmlformats.org/officeDocument/2006/relationships/image" Target="../media/image44.emf"/><Relationship Id="rId1"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2" Type="http://schemas.openxmlformats.org/officeDocument/2006/relationships/notesSlide" Target="../notesSlides/notesSlide22.xml"/><Relationship Id="rId31" Type="http://schemas.openxmlformats.org/officeDocument/2006/relationships/slideLayout" Target="../slideLayouts/slideLayout2.xml"/><Relationship Id="rId30" Type="http://schemas.openxmlformats.org/officeDocument/2006/relationships/tags" Target="../tags/tag177.xml"/><Relationship Id="rId3" Type="http://schemas.openxmlformats.org/officeDocument/2006/relationships/tags" Target="../tags/tag150.xml"/><Relationship Id="rId29" Type="http://schemas.openxmlformats.org/officeDocument/2006/relationships/tags" Target="../tags/tag176.xml"/><Relationship Id="rId28" Type="http://schemas.openxmlformats.org/officeDocument/2006/relationships/tags" Target="../tags/tag175.xml"/><Relationship Id="rId27" Type="http://schemas.openxmlformats.org/officeDocument/2006/relationships/tags" Target="../tags/tag174.xml"/><Relationship Id="rId26" Type="http://schemas.openxmlformats.org/officeDocument/2006/relationships/tags" Target="../tags/tag173.xml"/><Relationship Id="rId25" Type="http://schemas.openxmlformats.org/officeDocument/2006/relationships/tags" Target="../tags/tag172.xml"/><Relationship Id="rId24" Type="http://schemas.openxmlformats.org/officeDocument/2006/relationships/tags" Target="../tags/tag171.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tags" Target="../tags/tag149.xml"/><Relationship Id="rId19" Type="http://schemas.openxmlformats.org/officeDocument/2006/relationships/tags" Target="../tags/tag166.xml"/><Relationship Id="rId18" Type="http://schemas.openxmlformats.org/officeDocument/2006/relationships/tags" Target="../tags/tag165.xml"/><Relationship Id="rId17" Type="http://schemas.openxmlformats.org/officeDocument/2006/relationships/tags" Target="../tags/tag164.xml"/><Relationship Id="rId16" Type="http://schemas.openxmlformats.org/officeDocument/2006/relationships/tags" Target="../tags/tag163.xml"/><Relationship Id="rId15" Type="http://schemas.openxmlformats.org/officeDocument/2006/relationships/tags" Target="../tags/tag162.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78.xml"/></Relationships>
</file>

<file path=ppt/slides/_rels/slide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6.png"/><Relationship Id="rId5" Type="http://schemas.openxmlformats.org/officeDocument/2006/relationships/tags" Target="../tags/tag30.xml"/><Relationship Id="rId4" Type="http://schemas.openxmlformats.org/officeDocument/2006/relationships/image" Target="../media/image5.png"/><Relationship Id="rId3" Type="http://schemas.openxmlformats.org/officeDocument/2006/relationships/image" Target="../media/image4.jpeg"/><Relationship Id="rId23" Type="http://schemas.openxmlformats.org/officeDocument/2006/relationships/notesSlide" Target="../notesSlides/notesSlide3.xml"/><Relationship Id="rId22" Type="http://schemas.openxmlformats.org/officeDocument/2006/relationships/slideLayout" Target="../slideLayouts/slideLayout2.xml"/><Relationship Id="rId21" Type="http://schemas.openxmlformats.org/officeDocument/2006/relationships/image" Target="../media/image10.jpeg"/><Relationship Id="rId20" Type="http://schemas.openxmlformats.org/officeDocument/2006/relationships/image" Target="../media/image9.png"/><Relationship Id="rId2" Type="http://schemas.openxmlformats.org/officeDocument/2006/relationships/image" Target="../media/image3.png"/><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image" Target="../media/image8.jpe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image" Target="../media/image7.tiff"/><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1" Type="http://schemas.openxmlformats.org/officeDocument/2006/relationships/notesSlide" Target="../notesSlides/notesSlide4.xml"/><Relationship Id="rId30" Type="http://schemas.openxmlformats.org/officeDocument/2006/relationships/slideLayout" Target="../slideLayouts/slideLayout2.xml"/><Relationship Id="rId3" Type="http://schemas.openxmlformats.org/officeDocument/2006/relationships/tags" Target="../tags/tag44.xml"/><Relationship Id="rId29" Type="http://schemas.openxmlformats.org/officeDocument/2006/relationships/tags" Target="../tags/tag70.xml"/><Relationship Id="rId28" Type="http://schemas.openxmlformats.org/officeDocument/2006/relationships/tags" Target="../tags/tag69.xml"/><Relationship Id="rId27" Type="http://schemas.openxmlformats.org/officeDocument/2006/relationships/tags" Target="../tags/tag68.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1" Type="http://schemas.openxmlformats.org/officeDocument/2006/relationships/notesSlide" Target="../notesSlides/notesSlide5.xml"/><Relationship Id="rId30" Type="http://schemas.openxmlformats.org/officeDocument/2006/relationships/slideLayout" Target="../slideLayouts/slideLayout2.xml"/><Relationship Id="rId3" Type="http://schemas.openxmlformats.org/officeDocument/2006/relationships/tags" Target="../tags/tag73.xml"/><Relationship Id="rId29" Type="http://schemas.openxmlformats.org/officeDocument/2006/relationships/tags" Target="../tags/tag99.xml"/><Relationship Id="rId28" Type="http://schemas.openxmlformats.org/officeDocument/2006/relationships/tags" Target="../tags/tag98.xml"/><Relationship Id="rId27" Type="http://schemas.openxmlformats.org/officeDocument/2006/relationships/tags" Target="../tags/tag97.xml"/><Relationship Id="rId26" Type="http://schemas.openxmlformats.org/officeDocument/2006/relationships/tags" Target="../tags/tag96.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2.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9" Type="http://schemas.openxmlformats.org/officeDocument/2006/relationships/image" Target="../media/image13.emf"/><Relationship Id="rId8" Type="http://schemas.openxmlformats.org/officeDocument/2006/relationships/oleObject" Target="../embeddings/oleObject3.bin"/><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image" Target="../media/image12.emf"/><Relationship Id="rId4" Type="http://schemas.openxmlformats.org/officeDocument/2006/relationships/oleObject" Target="../embeddings/oleObject2.bin"/><Relationship Id="rId3" Type="http://schemas.openxmlformats.org/officeDocument/2006/relationships/tags" Target="../tags/tag102.xml"/><Relationship Id="rId2" Type="http://schemas.openxmlformats.org/officeDocument/2006/relationships/tags" Target="../tags/tag101.xml"/><Relationship Id="rId12" Type="http://schemas.openxmlformats.org/officeDocument/2006/relationships/notesSlide" Target="../notesSlides/notesSlide7.xml"/><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tags" Target="../tags/tag100.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1" Type="http://schemas.openxmlformats.org/officeDocument/2006/relationships/notesSlide" Target="../notesSlides/notesSlide9.xml"/><Relationship Id="rId30" Type="http://schemas.openxmlformats.org/officeDocument/2006/relationships/slideLayout" Target="../slideLayouts/slideLayout2.xml"/><Relationship Id="rId3" Type="http://schemas.openxmlformats.org/officeDocument/2006/relationships/tags" Target="../tags/tag107.xml"/><Relationship Id="rId29" Type="http://schemas.openxmlformats.org/officeDocument/2006/relationships/tags" Target="../tags/tag133.xml"/><Relationship Id="rId28" Type="http://schemas.openxmlformats.org/officeDocument/2006/relationships/tags" Target="../tags/tag132.xml"/><Relationship Id="rId27" Type="http://schemas.openxmlformats.org/officeDocument/2006/relationships/tags" Target="../tags/tag131.xml"/><Relationship Id="rId26" Type="http://schemas.openxmlformats.org/officeDocument/2006/relationships/tags" Target="../tags/tag130.xml"/><Relationship Id="rId25" Type="http://schemas.openxmlformats.org/officeDocument/2006/relationships/tags" Target="../tags/tag129.xml"/><Relationship Id="rId24" Type="http://schemas.openxmlformats.org/officeDocument/2006/relationships/tags" Target="../tags/tag128.xml"/><Relationship Id="rId23" Type="http://schemas.openxmlformats.org/officeDocument/2006/relationships/tags" Target="../tags/tag127.xml"/><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tags" Target="../tags/tag106.xml"/><Relationship Id="rId19" Type="http://schemas.openxmlformats.org/officeDocument/2006/relationships/tags" Target="../tags/tag123.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6350" y="4380865"/>
            <a:ext cx="9137650" cy="227203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en-US" altLang="zh-CN" sz="2400" kern="0" noProof="0" dirty="0" smtClean="0">
                <a:ln>
                  <a:noFill/>
                </a:ln>
                <a:effectLst/>
                <a:uLnTx/>
                <a:uFillTx/>
                <a:sym typeface="+mn-ea"/>
              </a:rPr>
              <a:t>2025-06-11</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sp>
        <p:nvSpPr>
          <p:cNvPr id="3" name="矩形 2"/>
          <p:cNvSpPr/>
          <p:nvPr/>
        </p:nvSpPr>
        <p:spPr>
          <a:xfrm>
            <a:off x="6350" y="212026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应用于封闭减速器内部的无线能量</a:t>
            </a:r>
            <a:endParaRPr lang="zh-CN" altLang="en-US" sz="4400" b="1" dirty="0">
              <a:latin typeface="微软雅黑" panose="020B0503020204020204" charset="-122"/>
              <a:ea typeface="微软雅黑" panose="020B0503020204020204" charset="-122"/>
              <a:sym typeface="+mn-ea"/>
            </a:endParaRPr>
          </a:p>
          <a:p>
            <a:pPr lvl="0" algn="ctr">
              <a:buClrTx/>
              <a:buSzTx/>
              <a:buFontTx/>
            </a:pPr>
            <a:r>
              <a:rPr lang="zh-CN" altLang="en-US" sz="4400" b="1" dirty="0">
                <a:latin typeface="微软雅黑" panose="020B0503020204020204" charset="-122"/>
                <a:ea typeface="微软雅黑" panose="020B0503020204020204" charset="-122"/>
                <a:sym typeface="+mn-ea"/>
              </a:rPr>
              <a:t>与数据系统研究</a:t>
            </a:r>
            <a:endParaRPr lang="zh-CN" altLang="en-US" sz="4400" b="1" dirty="0">
              <a:latin typeface="微软雅黑" panose="020B0503020204020204" charset="-122"/>
              <a:ea typeface="微软雅黑" panose="020B0503020204020204" charset="-122"/>
              <a:sym typeface="+mn-ea"/>
            </a:endParaRPr>
          </a:p>
        </p:txBody>
      </p:sp>
      <p:pic>
        <p:nvPicPr>
          <p:cNvPr id="2" name="图片 1" descr="23-1"/>
          <p:cNvPicPr>
            <a:picLocks noChangeAspect="1"/>
          </p:cNvPicPr>
          <p:nvPr/>
        </p:nvPicPr>
        <p:blipFill>
          <a:blip r:embed="rId1" cstate="screen"/>
          <a:stretch>
            <a:fillRect/>
          </a:stretch>
        </p:blipFill>
        <p:spPr>
          <a:xfrm>
            <a:off x="6350" y="158115"/>
            <a:ext cx="3893185" cy="134556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9525"/>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47625" y="573405"/>
            <a:ext cx="899858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:基于超声-射频中继的过金属</a:t>
            </a:r>
            <a:r>
              <a:rPr lang="zh-CN" altLang="en-US" sz="2000" b="1">
                <a:solidFill>
                  <a:srgbClr val="FF0000"/>
                </a:solidFill>
                <a:sym typeface="+mn-ea"/>
              </a:rPr>
              <a:t>无线能量传输</a:t>
            </a:r>
            <a:r>
              <a:rPr lang="zh-CN" altLang="en-US" sz="2000" b="1">
                <a:sym typeface="+mn-ea"/>
              </a:rPr>
              <a:t>系统设计</a:t>
            </a:r>
            <a:endParaRPr lang="zh-CN" altLang="en-US" sz="2000" b="1">
              <a:sym typeface="+mn-ea"/>
            </a:endParaRPr>
          </a:p>
        </p:txBody>
      </p:sp>
      <p:sp>
        <p:nvSpPr>
          <p:cNvPr id="8" name="文本框 7"/>
          <p:cNvSpPr txBox="1"/>
          <p:nvPr/>
        </p:nvSpPr>
        <p:spPr>
          <a:xfrm>
            <a:off x="97790" y="1052195"/>
            <a:ext cx="7008495" cy="368300"/>
          </a:xfrm>
          <a:prstGeom prst="rect">
            <a:avLst/>
          </a:prstGeom>
          <a:noFill/>
        </p:spPr>
        <p:txBody>
          <a:bodyPr wrap="square" rtlCol="0">
            <a:spAutoFit/>
          </a:bodyPr>
          <a:p>
            <a:pPr marL="285750" indent="-285750">
              <a:buFont typeface="Wingdings" panose="05000000000000000000" charset="0"/>
              <a:buChar char="Ø"/>
            </a:pPr>
            <a:r>
              <a:rPr lang="zh-CN" altLang="en-US" b="1"/>
              <a:t>（</a:t>
            </a:r>
            <a:r>
              <a:rPr lang="en-US" altLang="zh-CN" b="1"/>
              <a:t>1</a:t>
            </a:r>
            <a:r>
              <a:rPr lang="zh-CN" altLang="en-US" b="1"/>
              <a:t>）超声声电通道搭建及超声</a:t>
            </a:r>
            <a:r>
              <a:rPr lang="zh-CN" altLang="en-US" b="1"/>
              <a:t>能量收集电路</a:t>
            </a:r>
            <a:r>
              <a:rPr lang="zh-CN" altLang="en-US" b="1"/>
              <a:t>设计</a:t>
            </a:r>
            <a:endParaRPr lang="zh-CN" altLang="en-US" b="1"/>
          </a:p>
        </p:txBody>
      </p:sp>
      <p:graphicFrame>
        <p:nvGraphicFramePr>
          <p:cNvPr id="5" name="Object 230"/>
          <p:cNvGraphicFramePr/>
          <p:nvPr/>
        </p:nvGraphicFramePr>
        <p:xfrm>
          <a:off x="433070" y="1282065"/>
          <a:ext cx="3192145" cy="3302635"/>
        </p:xfrm>
        <a:graphic>
          <a:graphicData uri="http://schemas.openxmlformats.org/presentationml/2006/ole">
            <mc:AlternateContent xmlns:mc="http://schemas.openxmlformats.org/markup-compatibility/2006">
              <mc:Choice xmlns:v="urn:schemas-microsoft-com:vml" Requires="v">
                <p:oleObj spid="_x0000_s3076" name="" r:id="rId1" imgW="3001010" imgH="3509645" progId="Visio.Drawing.15">
                  <p:embed/>
                </p:oleObj>
              </mc:Choice>
              <mc:Fallback>
                <p:oleObj name="" r:id="rId1" imgW="3001010" imgH="3509645" progId="Visio.Drawing.15">
                  <p:embed/>
                  <p:pic>
                    <p:nvPicPr>
                      <p:cNvPr id="0" name="图片 3075"/>
                      <p:cNvPicPr/>
                      <p:nvPr/>
                    </p:nvPicPr>
                    <p:blipFill>
                      <a:blip r:embed="rId2"/>
                      <a:stretch>
                        <a:fillRect/>
                      </a:stretch>
                    </p:blipFill>
                    <p:spPr>
                      <a:xfrm>
                        <a:off x="433070" y="1282065"/>
                        <a:ext cx="3192145" cy="3302635"/>
                      </a:xfrm>
                      <a:prstGeom prst="rect">
                        <a:avLst/>
                      </a:prstGeom>
                      <a:noFill/>
                      <a:ln w="38100">
                        <a:noFill/>
                        <a:miter/>
                      </a:ln>
                    </p:spPr>
                  </p:pic>
                </p:oleObj>
              </mc:Fallback>
            </mc:AlternateContent>
          </a:graphicData>
        </a:graphic>
      </p:graphicFrame>
      <p:sp>
        <p:nvSpPr>
          <p:cNvPr id="9" name="文本框 8"/>
          <p:cNvSpPr txBox="1"/>
          <p:nvPr/>
        </p:nvSpPr>
        <p:spPr>
          <a:xfrm>
            <a:off x="404495" y="4749800"/>
            <a:ext cx="3289300" cy="1470025"/>
          </a:xfrm>
          <a:prstGeom prst="rect">
            <a:avLst/>
          </a:prstGeom>
          <a:noFill/>
        </p:spPr>
        <p:txBody>
          <a:bodyPr wrap="square" rtlCol="0" anchor="t">
            <a:noAutofit/>
          </a:bodyPr>
          <a:p>
            <a:pPr indent="457200"/>
            <a:r>
              <a:rPr lang="zh-CN" altLang="en-US">
                <a:sym typeface="+mn-ea"/>
              </a:rPr>
              <a:t>声电通道主要是使用环氧树脂胶将一对PZT4和</a:t>
            </a:r>
            <a:r>
              <a:rPr lang="en-US" altLang="zh-CN">
                <a:sym typeface="+mn-ea"/>
              </a:rPr>
              <a:t>PZT5</a:t>
            </a:r>
            <a:r>
              <a:rPr lang="zh-CN" altLang="en-US">
                <a:sym typeface="+mn-ea"/>
              </a:rPr>
              <a:t>圆形压电陶瓷在</a:t>
            </a:r>
            <a:r>
              <a:rPr lang="zh-CN" altLang="en-US">
                <a:sym typeface="+mn-ea"/>
              </a:rPr>
              <a:t>一定厚度的金属碳钢板两侧同轴对齐而构成</a:t>
            </a:r>
            <a:r>
              <a:rPr lang="zh-CN" altLang="en-US">
                <a:sym typeface="+mn-ea"/>
              </a:rPr>
              <a:t>的。</a:t>
            </a:r>
            <a:endParaRPr lang="zh-CN" altLang="en-US">
              <a:sym typeface="+mn-ea"/>
            </a:endParaRPr>
          </a:p>
        </p:txBody>
      </p:sp>
      <p:sp>
        <p:nvSpPr>
          <p:cNvPr id="10" name="文本框 9"/>
          <p:cNvSpPr txBox="1"/>
          <p:nvPr/>
        </p:nvSpPr>
        <p:spPr>
          <a:xfrm>
            <a:off x="433705" y="4013200"/>
            <a:ext cx="3190875" cy="337185"/>
          </a:xfrm>
          <a:prstGeom prst="rect">
            <a:avLst/>
          </a:prstGeom>
          <a:noFill/>
        </p:spPr>
        <p:txBody>
          <a:bodyPr wrap="square" rtlCol="0" anchor="t">
            <a:spAutoFit/>
          </a:bodyPr>
          <a:p>
            <a:pPr algn="ctr"/>
            <a:r>
              <a:rPr lang="zh-CN" altLang="en-US" sz="1600" b="1">
                <a:sym typeface="+mn-ea"/>
              </a:rPr>
              <a:t>超声声电通道</a:t>
            </a:r>
            <a:endParaRPr lang="zh-CN" altLang="en-US" sz="1600" b="1">
              <a:sym typeface="+mn-ea"/>
            </a:endParaRPr>
          </a:p>
        </p:txBody>
      </p:sp>
      <p:pic>
        <p:nvPicPr>
          <p:cNvPr id="6" name="图片 113"/>
          <p:cNvPicPr>
            <a:picLocks noChangeAspect="1"/>
          </p:cNvPicPr>
          <p:nvPr/>
        </p:nvPicPr>
        <p:blipFill>
          <a:blip r:embed="rId3"/>
          <a:stretch>
            <a:fillRect/>
          </a:stretch>
        </p:blipFill>
        <p:spPr>
          <a:xfrm>
            <a:off x="3816350" y="2208530"/>
            <a:ext cx="5088255" cy="1676400"/>
          </a:xfrm>
          <a:prstGeom prst="rect">
            <a:avLst/>
          </a:prstGeom>
          <a:noFill/>
          <a:ln>
            <a:noFill/>
          </a:ln>
        </p:spPr>
      </p:pic>
      <p:sp>
        <p:nvSpPr>
          <p:cNvPr id="7" name="文本框 6"/>
          <p:cNvSpPr txBox="1"/>
          <p:nvPr/>
        </p:nvSpPr>
        <p:spPr>
          <a:xfrm>
            <a:off x="3816985" y="4013200"/>
            <a:ext cx="5087620" cy="337185"/>
          </a:xfrm>
          <a:prstGeom prst="rect">
            <a:avLst/>
          </a:prstGeom>
        </p:spPr>
        <p:txBody>
          <a:bodyPr wrap="square">
            <a:spAutoFit/>
          </a:bodyPr>
          <a:p>
            <a:pPr algn="ctr" defTabSz="914400">
              <a:buClrTx/>
              <a:buSzTx/>
              <a:buFontTx/>
            </a:pPr>
            <a:r>
              <a:rPr lang="zh-CN" altLang="en-US" sz="1600" b="1"/>
              <a:t>超声能量收集电路原理图</a:t>
            </a:r>
            <a:endParaRPr lang="zh-CN" altLang="en-US" sz="1600" b="1"/>
          </a:p>
        </p:txBody>
      </p:sp>
      <p:sp>
        <p:nvSpPr>
          <p:cNvPr id="14" name="文本框 13"/>
          <p:cNvSpPr txBox="1"/>
          <p:nvPr/>
        </p:nvSpPr>
        <p:spPr>
          <a:xfrm>
            <a:off x="4534535" y="4749800"/>
            <a:ext cx="3498215" cy="1393825"/>
          </a:xfrm>
          <a:prstGeom prst="rect">
            <a:avLst/>
          </a:prstGeom>
          <a:noFill/>
        </p:spPr>
        <p:txBody>
          <a:bodyPr wrap="square" rtlCol="0" anchor="t">
            <a:noAutofit/>
          </a:bodyPr>
          <a:p>
            <a:pPr indent="457200"/>
            <a:r>
              <a:rPr lang="zh-CN" altLang="en-US">
                <a:sym typeface="+mn-ea"/>
              </a:rPr>
              <a:t>通过整流、滤波、稳压将超声能量进行转化，为中继电路</a:t>
            </a:r>
            <a:r>
              <a:rPr lang="zh-CN" altLang="en-US">
                <a:sym typeface="+mn-ea"/>
              </a:rPr>
              <a:t>提供稳定</a:t>
            </a:r>
            <a:r>
              <a:rPr lang="zh-CN" altLang="en-US">
                <a:sym typeface="+mn-ea"/>
              </a:rPr>
              <a:t>电源。</a:t>
            </a:r>
            <a:endParaRPr lang="zh-CN" altLang="en-US">
              <a:sym typeface="+mn-ea"/>
            </a:endParaRPr>
          </a:p>
        </p:txBody>
      </p:sp>
      <p:sp>
        <p:nvSpPr>
          <p:cNvPr id="110" name="矩形 109"/>
          <p:cNvSpPr/>
          <p:nvPr>
            <p:custDataLst>
              <p:tags r:id="rId4"/>
            </p:custDataLst>
          </p:nvPr>
        </p:nvSpPr>
        <p:spPr>
          <a:xfrm>
            <a:off x="405130" y="4692015"/>
            <a:ext cx="3288030" cy="129857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5" name="矩形 14"/>
          <p:cNvSpPr/>
          <p:nvPr>
            <p:custDataLst>
              <p:tags r:id="rId5"/>
            </p:custDataLst>
          </p:nvPr>
        </p:nvSpPr>
        <p:spPr>
          <a:xfrm>
            <a:off x="4533900" y="4692015"/>
            <a:ext cx="3498850" cy="129857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9525"/>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47625" y="573405"/>
            <a:ext cx="899858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:基于超声-射频中继的过金属</a:t>
            </a:r>
            <a:r>
              <a:rPr lang="zh-CN" altLang="en-US" sz="2000" b="1">
                <a:solidFill>
                  <a:srgbClr val="FF0000"/>
                </a:solidFill>
                <a:sym typeface="+mn-ea"/>
              </a:rPr>
              <a:t>无线能量传输</a:t>
            </a:r>
            <a:r>
              <a:rPr lang="zh-CN" altLang="en-US" sz="2000" b="1">
                <a:sym typeface="+mn-ea"/>
              </a:rPr>
              <a:t>系统设计</a:t>
            </a:r>
            <a:endParaRPr lang="zh-CN" altLang="en-US" sz="2000" b="1">
              <a:sym typeface="+mn-ea"/>
            </a:endParaRPr>
          </a:p>
        </p:txBody>
      </p:sp>
      <p:pic>
        <p:nvPicPr>
          <p:cNvPr id="1073742924" name="图片 1073742923"/>
          <p:cNvPicPr>
            <a:picLocks noChangeAspect="1"/>
          </p:cNvPicPr>
          <p:nvPr/>
        </p:nvPicPr>
        <p:blipFill>
          <a:blip r:embed="rId1"/>
          <a:stretch>
            <a:fillRect/>
          </a:stretch>
        </p:blipFill>
        <p:spPr>
          <a:xfrm>
            <a:off x="398145" y="2134870"/>
            <a:ext cx="1686560" cy="1359535"/>
          </a:xfrm>
          <a:prstGeom prst="rect">
            <a:avLst/>
          </a:prstGeom>
          <a:noFill/>
          <a:ln w="9525">
            <a:noFill/>
          </a:ln>
        </p:spPr>
      </p:pic>
      <p:pic>
        <p:nvPicPr>
          <p:cNvPr id="1073742952" name="图片 1073742951"/>
          <p:cNvPicPr>
            <a:picLocks noChangeAspect="1"/>
          </p:cNvPicPr>
          <p:nvPr/>
        </p:nvPicPr>
        <p:blipFill>
          <a:blip r:embed="rId2"/>
          <a:stretch>
            <a:fillRect/>
          </a:stretch>
        </p:blipFill>
        <p:spPr>
          <a:xfrm>
            <a:off x="643255" y="4905375"/>
            <a:ext cx="1198880" cy="728345"/>
          </a:xfrm>
          <a:prstGeom prst="rect">
            <a:avLst/>
          </a:prstGeom>
          <a:noFill/>
          <a:ln w="9525">
            <a:noFill/>
          </a:ln>
        </p:spPr>
      </p:pic>
      <p:sp>
        <p:nvSpPr>
          <p:cNvPr id="8" name="文本框 7"/>
          <p:cNvSpPr txBox="1"/>
          <p:nvPr/>
        </p:nvSpPr>
        <p:spPr>
          <a:xfrm>
            <a:off x="97790" y="1052195"/>
            <a:ext cx="4033520" cy="368300"/>
          </a:xfrm>
          <a:prstGeom prst="rect">
            <a:avLst/>
          </a:prstGeom>
          <a:noFill/>
        </p:spPr>
        <p:txBody>
          <a:bodyPr wrap="square" rtlCol="0">
            <a:spAutoFit/>
          </a:bodyPr>
          <a:p>
            <a:pPr marL="285750" indent="-285750">
              <a:buFont typeface="Wingdings" panose="05000000000000000000" charset="0"/>
              <a:buChar char="Ø"/>
            </a:pPr>
            <a:r>
              <a:rPr lang="zh-CN" altLang="en-US" b="1"/>
              <a:t>（</a:t>
            </a:r>
            <a:r>
              <a:rPr lang="en-US" altLang="zh-CN" b="1"/>
              <a:t>2</a:t>
            </a:r>
            <a:r>
              <a:rPr lang="zh-CN" altLang="en-US" b="1"/>
              <a:t>）射频收发天线及匹配电路设计</a:t>
            </a:r>
            <a:endParaRPr lang="zh-CN" altLang="en-US" b="1"/>
          </a:p>
        </p:txBody>
      </p:sp>
      <p:sp>
        <p:nvSpPr>
          <p:cNvPr id="11" name="文本框 10"/>
          <p:cNvSpPr txBox="1"/>
          <p:nvPr/>
        </p:nvSpPr>
        <p:spPr>
          <a:xfrm>
            <a:off x="323215" y="3780790"/>
            <a:ext cx="1826260" cy="583565"/>
          </a:xfrm>
          <a:prstGeom prst="rect">
            <a:avLst/>
          </a:prstGeom>
          <a:noFill/>
        </p:spPr>
        <p:txBody>
          <a:bodyPr wrap="square" rtlCol="0" anchor="t">
            <a:spAutoFit/>
          </a:bodyPr>
          <a:p>
            <a:pPr algn="ctr"/>
            <a:r>
              <a:rPr lang="zh-CN" altLang="en-US" sz="1600" b="1">
                <a:sym typeface="+mn-ea"/>
              </a:rPr>
              <a:t>射频发射天线仿真设计</a:t>
            </a:r>
            <a:endParaRPr lang="zh-CN" altLang="en-US" sz="1600" b="1">
              <a:sym typeface="+mn-ea"/>
            </a:endParaRPr>
          </a:p>
        </p:txBody>
      </p:sp>
      <p:sp>
        <p:nvSpPr>
          <p:cNvPr id="12" name="文本框 11"/>
          <p:cNvSpPr txBox="1"/>
          <p:nvPr/>
        </p:nvSpPr>
        <p:spPr>
          <a:xfrm>
            <a:off x="323850" y="6050915"/>
            <a:ext cx="1825625" cy="583565"/>
          </a:xfrm>
          <a:prstGeom prst="rect">
            <a:avLst/>
          </a:prstGeom>
          <a:noFill/>
        </p:spPr>
        <p:txBody>
          <a:bodyPr wrap="square" rtlCol="0" anchor="t">
            <a:spAutoFit/>
          </a:bodyPr>
          <a:p>
            <a:pPr algn="ctr"/>
            <a:r>
              <a:rPr lang="zh-CN" altLang="en-US" sz="1600" b="1">
                <a:sym typeface="+mn-ea"/>
              </a:rPr>
              <a:t>射频接收天线</a:t>
            </a:r>
            <a:r>
              <a:rPr lang="zh-CN" altLang="en-US" sz="1600" b="1">
                <a:sym typeface="+mn-ea"/>
              </a:rPr>
              <a:t>仿真设计</a:t>
            </a:r>
            <a:endParaRPr lang="zh-CN" altLang="en-US" sz="1600" b="1">
              <a:sym typeface="+mn-ea"/>
            </a:endParaRPr>
          </a:p>
        </p:txBody>
      </p:sp>
      <p:pic>
        <p:nvPicPr>
          <p:cNvPr id="7" name="图片 -2147482451"/>
          <p:cNvPicPr>
            <a:picLocks noChangeAspect="1"/>
          </p:cNvPicPr>
          <p:nvPr/>
        </p:nvPicPr>
        <p:blipFill>
          <a:blip r:embed="rId3"/>
          <a:stretch>
            <a:fillRect/>
          </a:stretch>
        </p:blipFill>
        <p:spPr>
          <a:xfrm>
            <a:off x="4532630" y="1592580"/>
            <a:ext cx="4354195" cy="2038350"/>
          </a:xfrm>
          <a:prstGeom prst="rect">
            <a:avLst/>
          </a:prstGeom>
          <a:noFill/>
          <a:ln w="9525">
            <a:noFill/>
          </a:ln>
        </p:spPr>
      </p:pic>
      <p:sp>
        <p:nvSpPr>
          <p:cNvPr id="15" name="文本框 14"/>
          <p:cNvSpPr txBox="1"/>
          <p:nvPr/>
        </p:nvSpPr>
        <p:spPr>
          <a:xfrm>
            <a:off x="4533265" y="3780790"/>
            <a:ext cx="4352925" cy="337185"/>
          </a:xfrm>
          <a:prstGeom prst="rect">
            <a:avLst/>
          </a:prstGeom>
        </p:spPr>
        <p:txBody>
          <a:bodyPr wrap="square">
            <a:spAutoFit/>
          </a:bodyPr>
          <a:p>
            <a:pPr indent="0" algn="ctr" defTabSz="266700">
              <a:spcBef>
                <a:spcPct val="0"/>
              </a:spcBef>
              <a:spcAft>
                <a:spcPct val="0"/>
              </a:spcAft>
            </a:pPr>
            <a:r>
              <a:rPr lang="zh-CN" altLang="en-US" sz="1600" b="1"/>
              <a:t>发射天线匹配电路测试结果图</a:t>
            </a:r>
            <a:endParaRPr lang="zh-CN" altLang="en-US" b="1"/>
          </a:p>
        </p:txBody>
      </p:sp>
      <p:graphicFrame>
        <p:nvGraphicFramePr>
          <p:cNvPr id="5" name="对象 -2147482550"/>
          <p:cNvGraphicFramePr/>
          <p:nvPr/>
        </p:nvGraphicFramePr>
        <p:xfrm>
          <a:off x="2269490" y="2048510"/>
          <a:ext cx="2219960" cy="1626870"/>
        </p:xfrm>
        <a:graphic>
          <a:graphicData uri="http://schemas.openxmlformats.org/presentationml/2006/ole">
            <mc:AlternateContent xmlns:mc="http://schemas.openxmlformats.org/markup-compatibility/2006">
              <mc:Choice xmlns:v="urn:schemas-microsoft-com:vml" Requires="v">
                <p:oleObj spid="_x0000_s16" name="" r:id="rId4" imgW="2079625" imgH="1744980" progId="Visio.Drawing.15">
                  <p:embed/>
                </p:oleObj>
              </mc:Choice>
              <mc:Fallback>
                <p:oleObj name="" r:id="rId4" imgW="2079625" imgH="1744980" progId="Visio.Drawing.15">
                  <p:embed/>
                  <p:pic>
                    <p:nvPicPr>
                      <p:cNvPr id="0" name="图片 15"/>
                      <p:cNvPicPr/>
                      <p:nvPr/>
                    </p:nvPicPr>
                    <p:blipFill>
                      <a:blip r:embed="rId5"/>
                      <a:stretch>
                        <a:fillRect/>
                      </a:stretch>
                    </p:blipFill>
                    <p:spPr>
                      <a:xfrm>
                        <a:off x="2269490" y="2048510"/>
                        <a:ext cx="2219960" cy="1626870"/>
                      </a:xfrm>
                      <a:prstGeom prst="rect">
                        <a:avLst/>
                      </a:prstGeom>
                      <a:noFill/>
                      <a:ln w="38100">
                        <a:noFill/>
                        <a:miter/>
                      </a:ln>
                    </p:spPr>
                  </p:pic>
                </p:oleObj>
              </mc:Fallback>
            </mc:AlternateContent>
          </a:graphicData>
        </a:graphic>
      </p:graphicFrame>
      <p:sp>
        <p:nvSpPr>
          <p:cNvPr id="17" name="文本框 16"/>
          <p:cNvSpPr txBox="1"/>
          <p:nvPr/>
        </p:nvSpPr>
        <p:spPr>
          <a:xfrm>
            <a:off x="2191385" y="3780790"/>
            <a:ext cx="2242185" cy="337185"/>
          </a:xfrm>
          <a:prstGeom prst="rect">
            <a:avLst/>
          </a:prstGeom>
        </p:spPr>
        <p:txBody>
          <a:bodyPr wrap="square">
            <a:spAutoFit/>
          </a:bodyPr>
          <a:p>
            <a:pPr indent="0" algn="ctr" defTabSz="266700">
              <a:spcBef>
                <a:spcPct val="0"/>
              </a:spcBef>
              <a:spcAft>
                <a:spcPct val="0"/>
              </a:spcAft>
            </a:pPr>
            <a:r>
              <a:rPr lang="zh-CN" altLang="en-US" sz="1600" b="1">
                <a:sym typeface="+mn-ea"/>
              </a:rPr>
              <a:t>射频发射天线</a:t>
            </a:r>
            <a:r>
              <a:rPr lang="zh-CN" altLang="en-US" sz="1600" b="1"/>
              <a:t>等效电路</a:t>
            </a:r>
            <a:endParaRPr lang="zh-CN" altLang="en-US" sz="1600" b="1"/>
          </a:p>
        </p:txBody>
      </p:sp>
      <p:graphicFrame>
        <p:nvGraphicFramePr>
          <p:cNvPr id="6" name="对象 -2147482545"/>
          <p:cNvGraphicFramePr/>
          <p:nvPr/>
        </p:nvGraphicFramePr>
        <p:xfrm>
          <a:off x="2425065" y="4538980"/>
          <a:ext cx="1868805" cy="1264285"/>
        </p:xfrm>
        <a:graphic>
          <a:graphicData uri="http://schemas.openxmlformats.org/presentationml/2006/ole">
            <mc:AlternateContent xmlns:mc="http://schemas.openxmlformats.org/markup-compatibility/2006">
              <mc:Choice xmlns:v="urn:schemas-microsoft-com:vml" Requires="v">
                <p:oleObj spid="_x0000_s18" name="" r:id="rId6" imgW="2247265" imgH="1622425" progId="Visio.Drawing.15">
                  <p:embed/>
                </p:oleObj>
              </mc:Choice>
              <mc:Fallback>
                <p:oleObj name="" r:id="rId6" imgW="2247265" imgH="1622425" progId="Visio.Drawing.15">
                  <p:embed/>
                  <p:pic>
                    <p:nvPicPr>
                      <p:cNvPr id="0" name="图片 17"/>
                      <p:cNvPicPr/>
                      <p:nvPr/>
                    </p:nvPicPr>
                    <p:blipFill>
                      <a:blip r:embed="rId7"/>
                      <a:stretch>
                        <a:fillRect/>
                      </a:stretch>
                    </p:blipFill>
                    <p:spPr>
                      <a:xfrm>
                        <a:off x="2425065" y="4538980"/>
                        <a:ext cx="1868805" cy="1264285"/>
                      </a:xfrm>
                      <a:prstGeom prst="rect">
                        <a:avLst/>
                      </a:prstGeom>
                      <a:noFill/>
                      <a:ln w="38100">
                        <a:noFill/>
                        <a:miter/>
                      </a:ln>
                    </p:spPr>
                  </p:pic>
                </p:oleObj>
              </mc:Fallback>
            </mc:AlternateContent>
          </a:graphicData>
        </a:graphic>
      </p:graphicFrame>
      <p:sp>
        <p:nvSpPr>
          <p:cNvPr id="19" name="文本框 18"/>
          <p:cNvSpPr txBox="1"/>
          <p:nvPr/>
        </p:nvSpPr>
        <p:spPr>
          <a:xfrm>
            <a:off x="2214245" y="6050915"/>
            <a:ext cx="2275205" cy="337185"/>
          </a:xfrm>
          <a:prstGeom prst="rect">
            <a:avLst/>
          </a:prstGeom>
        </p:spPr>
        <p:txBody>
          <a:bodyPr wrap="square">
            <a:spAutoFit/>
          </a:bodyPr>
          <a:p>
            <a:pPr indent="0" algn="just" defTabSz="266700">
              <a:spcBef>
                <a:spcPct val="0"/>
              </a:spcBef>
              <a:spcAft>
                <a:spcPct val="0"/>
              </a:spcAft>
            </a:pPr>
            <a:r>
              <a:rPr lang="zh-CN" altLang="en-US" sz="1600" b="1"/>
              <a:t>射频接收天线等效电路</a:t>
            </a:r>
            <a:endParaRPr lang="zh-CN" altLang="en-US" sz="1800" b="1"/>
          </a:p>
        </p:txBody>
      </p:sp>
      <p:graphicFrame>
        <p:nvGraphicFramePr>
          <p:cNvPr id="9" name="对象 -2147482541"/>
          <p:cNvGraphicFramePr/>
          <p:nvPr/>
        </p:nvGraphicFramePr>
        <p:xfrm>
          <a:off x="5776913" y="4298315"/>
          <a:ext cx="2058035" cy="1752600"/>
        </p:xfrm>
        <a:graphic>
          <a:graphicData uri="http://schemas.openxmlformats.org/presentationml/2006/ole">
            <mc:AlternateContent xmlns:mc="http://schemas.openxmlformats.org/markup-compatibility/2006">
              <mc:Choice xmlns:v="urn:schemas-microsoft-com:vml" Requires="v">
                <p:oleObj spid="_x0000_s20" name="" r:id="rId8" imgW="1712595" imgH="1500505" progId="Visio.Drawing.15">
                  <p:embed/>
                </p:oleObj>
              </mc:Choice>
              <mc:Fallback>
                <p:oleObj name="" r:id="rId8" imgW="1712595" imgH="1500505" progId="Visio.Drawing.15">
                  <p:embed/>
                  <p:pic>
                    <p:nvPicPr>
                      <p:cNvPr id="0" name="图片 19"/>
                      <p:cNvPicPr/>
                      <p:nvPr/>
                    </p:nvPicPr>
                    <p:blipFill>
                      <a:blip r:embed="rId9"/>
                      <a:stretch>
                        <a:fillRect/>
                      </a:stretch>
                    </p:blipFill>
                    <p:spPr>
                      <a:xfrm>
                        <a:off x="5776913" y="4298315"/>
                        <a:ext cx="2058035" cy="1752600"/>
                      </a:xfrm>
                      <a:prstGeom prst="rect">
                        <a:avLst/>
                      </a:prstGeom>
                      <a:noFill/>
                      <a:ln w="38100">
                        <a:noFill/>
                        <a:miter/>
                      </a:ln>
                    </p:spPr>
                  </p:pic>
                </p:oleObj>
              </mc:Fallback>
            </mc:AlternateContent>
          </a:graphicData>
        </a:graphic>
      </p:graphicFrame>
      <p:sp>
        <p:nvSpPr>
          <p:cNvPr id="21" name="文本框 20"/>
          <p:cNvSpPr txBox="1"/>
          <p:nvPr/>
        </p:nvSpPr>
        <p:spPr>
          <a:xfrm>
            <a:off x="4572000" y="6050915"/>
            <a:ext cx="4314825" cy="337185"/>
          </a:xfrm>
          <a:prstGeom prst="rect">
            <a:avLst/>
          </a:prstGeom>
        </p:spPr>
        <p:txBody>
          <a:bodyPr wrap="square">
            <a:spAutoFit/>
          </a:bodyPr>
          <a:p>
            <a:pPr marL="0" indent="0" algn="ctr" defTabSz="266700">
              <a:spcBef>
                <a:spcPct val="0"/>
              </a:spcBef>
              <a:spcAft>
                <a:spcPct val="0"/>
              </a:spcAft>
            </a:pPr>
            <a:r>
              <a:rPr lang="zh-CN" altLang="en-US" sz="1600" b="1"/>
              <a:t>接收天线等效匹配电路图</a:t>
            </a:r>
            <a:endParaRPr lang="zh-CN" altLang="en-US" sz="1600" b="1"/>
          </a:p>
        </p:txBody>
      </p:sp>
      <p:sp>
        <p:nvSpPr>
          <p:cNvPr id="1048775" name="箭头: 右 21594"/>
          <p:cNvSpPr/>
          <p:nvPr/>
        </p:nvSpPr>
        <p:spPr>
          <a:xfrm>
            <a:off x="2214245" y="2803525"/>
            <a:ext cx="290830" cy="180975"/>
          </a:xfrm>
          <a:prstGeom prst="rightArrow">
            <a:avLst/>
          </a:prstGeom>
          <a:solidFill>
            <a:srgbClr val="297FD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22" name="箭头: 右 21594"/>
          <p:cNvSpPr/>
          <p:nvPr/>
        </p:nvSpPr>
        <p:spPr>
          <a:xfrm>
            <a:off x="4224020" y="2803525"/>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23" name="箭头: 右 21594"/>
          <p:cNvSpPr/>
          <p:nvPr/>
        </p:nvSpPr>
        <p:spPr>
          <a:xfrm>
            <a:off x="2214245" y="5085715"/>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24" name="箭头: 右 21594"/>
          <p:cNvSpPr/>
          <p:nvPr/>
        </p:nvSpPr>
        <p:spPr>
          <a:xfrm>
            <a:off x="4772660" y="5085715"/>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73742924"/>
                                        </p:tgtEl>
                                        <p:attrNameLst>
                                          <p:attrName>style.visibility</p:attrName>
                                        </p:attrNameLst>
                                      </p:cBhvr>
                                      <p:to>
                                        <p:strVal val="visible"/>
                                      </p:to>
                                    </p:set>
                                    <p:animEffect transition="in" filter="blinds(horizontal)">
                                      <p:cBhvr>
                                        <p:cTn id="7" dur="500"/>
                                        <p:tgtEl>
                                          <p:spTgt spid="1073742924"/>
                                        </p:tgtEl>
                                      </p:cBhvr>
                                    </p:animEffect>
                                  </p:childTnLst>
                                </p:cTn>
                              </p:par>
                              <p:par>
                                <p:cTn id="8" presetID="3" presetClass="entr" presetSubtype="10" fill="hold" nodeType="withEffect">
                                  <p:stCondLst>
                                    <p:cond delay="0"/>
                                  </p:stCondLst>
                                  <p:childTnLst>
                                    <p:set>
                                      <p:cBhvr>
                                        <p:cTn id="9" dur="1" fill="hold">
                                          <p:stCondLst>
                                            <p:cond delay="0"/>
                                          </p:stCondLst>
                                        </p:cTn>
                                        <p:tgtEl>
                                          <p:spTgt spid="1073742952"/>
                                        </p:tgtEl>
                                        <p:attrNameLst>
                                          <p:attrName>style.visibility</p:attrName>
                                        </p:attrNameLst>
                                      </p:cBhvr>
                                      <p:to>
                                        <p:strVal val="visible"/>
                                      </p:to>
                                    </p:set>
                                    <p:animEffect transition="in" filter="blinds(horizontal)">
                                      <p:cBhvr>
                                        <p:cTn id="10" dur="500"/>
                                        <p:tgtEl>
                                          <p:spTgt spid="107374295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48775"/>
                                        </p:tgtEl>
                                        <p:attrNameLst>
                                          <p:attrName>style.visibility</p:attrName>
                                        </p:attrNameLst>
                                      </p:cBhvr>
                                      <p:to>
                                        <p:strVal val="visible"/>
                                      </p:to>
                                    </p:set>
                                    <p:animEffect transition="in" filter="blinds(horizontal)">
                                      <p:cBhvr>
                                        <p:cTn id="33" dur="500"/>
                                        <p:tgtEl>
                                          <p:spTgt spid="104877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linds(horizontal)">
                                      <p:cBhvr>
                                        <p:cTn id="50" dur="500"/>
                                        <p:tgtEl>
                                          <p:spTgt spid="21"/>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1" grpId="1"/>
      <p:bldP spid="12" grpId="1"/>
      <p:bldP spid="17" grpId="0"/>
      <p:bldP spid="19" grpId="0"/>
      <p:bldP spid="1048775" grpId="0" animBg="1"/>
      <p:bldP spid="23" grpId="0" animBg="1"/>
      <p:bldP spid="17" grpId="1"/>
      <p:bldP spid="19" grpId="1"/>
      <p:bldP spid="1048775" grpId="1" animBg="1"/>
      <p:bldP spid="23" grpId="1" animBg="1"/>
      <p:bldP spid="15" grpId="0"/>
      <p:bldP spid="21" grpId="0"/>
      <p:bldP spid="22" grpId="0" animBg="1"/>
      <p:bldP spid="24" grpId="0" animBg="1"/>
      <p:bldP spid="15" grpId="1"/>
      <p:bldP spid="21" grpId="1"/>
      <p:bldP spid="22" grpId="1" animBg="1"/>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1625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1:</a:t>
            </a:r>
            <a:r>
              <a:rPr lang="zh-CN" altLang="en-US" sz="2000" b="1">
                <a:sym typeface="+mn-ea"/>
              </a:rPr>
              <a:t>基于超声-射频中继的过金属</a:t>
            </a:r>
            <a:r>
              <a:rPr lang="zh-CN" altLang="en-US" sz="2000" b="1">
                <a:solidFill>
                  <a:srgbClr val="FF0000"/>
                </a:solidFill>
                <a:sym typeface="+mn-ea"/>
              </a:rPr>
              <a:t>无线能量传输</a:t>
            </a:r>
            <a:r>
              <a:rPr lang="zh-CN" altLang="en-US" sz="2000" b="1">
                <a:sym typeface="+mn-ea"/>
              </a:rPr>
              <a:t>系统电路设计</a:t>
            </a:r>
            <a:endParaRPr lang="zh-CN" altLang="en-US" sz="2000" b="1">
              <a:sym typeface="+mn-ea"/>
            </a:endParaRPr>
          </a:p>
        </p:txBody>
      </p:sp>
      <p:sp>
        <p:nvSpPr>
          <p:cNvPr id="9" name="文本框 8"/>
          <p:cNvSpPr txBox="1"/>
          <p:nvPr/>
        </p:nvSpPr>
        <p:spPr>
          <a:xfrm>
            <a:off x="4739005" y="6146800"/>
            <a:ext cx="4307840" cy="337185"/>
          </a:xfrm>
          <a:prstGeom prst="rect">
            <a:avLst/>
          </a:prstGeom>
        </p:spPr>
        <p:txBody>
          <a:bodyPr wrap="square">
            <a:spAutoFit/>
          </a:bodyPr>
          <a:p>
            <a:pPr indent="0" algn="ctr" defTabSz="266700">
              <a:spcBef>
                <a:spcPct val="0"/>
              </a:spcBef>
              <a:spcAft>
                <a:spcPct val="0"/>
              </a:spcAft>
            </a:pPr>
            <a:r>
              <a:rPr lang="zh-CN" altLang="en-US" sz="1600" b="1"/>
              <a:t>射频能量接收电路原理图</a:t>
            </a:r>
            <a:endParaRPr lang="zh-CN" altLang="en-US" sz="1600">
              <a:latin typeface="宋体" panose="02010600030101010101" pitchFamily="2" charset="-122"/>
              <a:ea typeface="宋体" panose="02010600030101010101" pitchFamily="2" charset="-122"/>
            </a:endParaRPr>
          </a:p>
        </p:txBody>
      </p:sp>
      <p:sp>
        <p:nvSpPr>
          <p:cNvPr id="11" name="文本框 10"/>
          <p:cNvSpPr txBox="1"/>
          <p:nvPr/>
        </p:nvSpPr>
        <p:spPr>
          <a:xfrm>
            <a:off x="35560" y="9169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3</a:t>
            </a:r>
            <a:r>
              <a:rPr lang="zh-CN" altLang="en-US" b="1">
                <a:sym typeface="+mn-ea"/>
              </a:rPr>
              <a:t>）射频能量</a:t>
            </a:r>
            <a:r>
              <a:rPr lang="zh-CN" altLang="en-US" b="1">
                <a:sym typeface="+mn-ea"/>
              </a:rPr>
              <a:t>收发电路设计</a:t>
            </a:r>
            <a:endParaRPr lang="zh-CN" altLang="en-US" b="1">
              <a:sym typeface="+mn-ea"/>
            </a:endParaRPr>
          </a:p>
        </p:txBody>
      </p:sp>
      <p:pic>
        <p:nvPicPr>
          <p:cNvPr id="12" name="图片 114"/>
          <p:cNvPicPr>
            <a:picLocks noChangeAspect="1"/>
          </p:cNvPicPr>
          <p:nvPr/>
        </p:nvPicPr>
        <p:blipFill>
          <a:blip r:embed="rId1"/>
          <a:srcRect l="721"/>
          <a:stretch>
            <a:fillRect/>
          </a:stretch>
        </p:blipFill>
        <p:spPr>
          <a:xfrm>
            <a:off x="227965" y="4178935"/>
            <a:ext cx="2003425" cy="1621155"/>
          </a:xfrm>
          <a:prstGeom prst="rect">
            <a:avLst/>
          </a:prstGeom>
          <a:noFill/>
          <a:ln>
            <a:noFill/>
          </a:ln>
        </p:spPr>
      </p:pic>
      <p:pic>
        <p:nvPicPr>
          <p:cNvPr id="13" name="图片 115"/>
          <p:cNvPicPr>
            <a:picLocks noChangeAspect="1"/>
          </p:cNvPicPr>
          <p:nvPr/>
        </p:nvPicPr>
        <p:blipFill>
          <a:blip r:embed="rId2"/>
          <a:stretch>
            <a:fillRect/>
          </a:stretch>
        </p:blipFill>
        <p:spPr>
          <a:xfrm>
            <a:off x="163830" y="1303655"/>
            <a:ext cx="4514215" cy="2672080"/>
          </a:xfrm>
          <a:prstGeom prst="rect">
            <a:avLst/>
          </a:prstGeom>
          <a:noFill/>
          <a:ln>
            <a:noFill/>
          </a:ln>
        </p:spPr>
      </p:pic>
      <p:pic>
        <p:nvPicPr>
          <p:cNvPr id="35" name="图片 117"/>
          <p:cNvPicPr>
            <a:picLocks noChangeAspect="1"/>
          </p:cNvPicPr>
          <p:nvPr/>
        </p:nvPicPr>
        <p:blipFill>
          <a:blip r:embed="rId3"/>
          <a:stretch>
            <a:fillRect/>
          </a:stretch>
        </p:blipFill>
        <p:spPr>
          <a:xfrm>
            <a:off x="2359025" y="4757420"/>
            <a:ext cx="2215515" cy="711200"/>
          </a:xfrm>
          <a:prstGeom prst="rect">
            <a:avLst/>
          </a:prstGeom>
          <a:noFill/>
          <a:ln>
            <a:noFill/>
          </a:ln>
        </p:spPr>
      </p:pic>
      <p:pic>
        <p:nvPicPr>
          <p:cNvPr id="36" name="图片 118"/>
          <p:cNvPicPr>
            <a:picLocks noChangeAspect="1"/>
          </p:cNvPicPr>
          <p:nvPr/>
        </p:nvPicPr>
        <p:blipFill>
          <a:blip r:embed="rId4"/>
          <a:stretch>
            <a:fillRect/>
          </a:stretch>
        </p:blipFill>
        <p:spPr>
          <a:xfrm>
            <a:off x="4709160" y="2864485"/>
            <a:ext cx="4307840" cy="3244850"/>
          </a:xfrm>
          <a:prstGeom prst="rect">
            <a:avLst/>
          </a:prstGeom>
          <a:noFill/>
          <a:ln>
            <a:noFill/>
          </a:ln>
        </p:spPr>
      </p:pic>
      <p:sp>
        <p:nvSpPr>
          <p:cNvPr id="14" name="文本框 13"/>
          <p:cNvSpPr txBox="1"/>
          <p:nvPr/>
        </p:nvSpPr>
        <p:spPr>
          <a:xfrm>
            <a:off x="230505" y="6137275"/>
            <a:ext cx="4508500" cy="337185"/>
          </a:xfrm>
          <a:prstGeom prst="rect">
            <a:avLst/>
          </a:prstGeom>
          <a:noFill/>
        </p:spPr>
        <p:txBody>
          <a:bodyPr wrap="square" rtlCol="0" anchor="t">
            <a:spAutoFit/>
          </a:bodyPr>
          <a:p>
            <a:pPr algn="ctr"/>
            <a:r>
              <a:rPr lang="zh-CN" altLang="en-US" sz="1600" b="1">
                <a:sym typeface="+mn-ea"/>
              </a:rPr>
              <a:t>射频能量发送电路原理图</a:t>
            </a:r>
            <a:endParaRPr lang="zh-CN" altLang="en-US" sz="1600" b="1">
              <a:sym typeface="+mn-ea"/>
            </a:endParaRPr>
          </a:p>
        </p:txBody>
      </p:sp>
      <p:sp>
        <p:nvSpPr>
          <p:cNvPr id="15" name="文本框 14"/>
          <p:cNvSpPr txBox="1"/>
          <p:nvPr/>
        </p:nvSpPr>
        <p:spPr>
          <a:xfrm>
            <a:off x="2511425" y="5800090"/>
            <a:ext cx="1880870" cy="337185"/>
          </a:xfrm>
          <a:prstGeom prst="rect">
            <a:avLst/>
          </a:prstGeom>
        </p:spPr>
        <p:txBody>
          <a:bodyPr wrap="square">
            <a:spAutoFit/>
          </a:bodyPr>
          <a:p>
            <a:pPr defTabSz="266700"/>
            <a:r>
              <a:rPr lang="zh-CN" altLang="en-US" sz="1600">
                <a:solidFill>
                  <a:srgbClr val="000000"/>
                </a:solidFill>
                <a:latin typeface="Times New Roman" panose="02020603050405020304"/>
                <a:ea typeface="黑体" panose="02010609060101010101" pitchFamily="49" charset="-122"/>
              </a:rPr>
              <a:t>发射天线匹配电路</a:t>
            </a:r>
            <a:endParaRPr lang="zh-CN" altLang="en-US" sz="1600">
              <a:solidFill>
                <a:srgbClr val="000000"/>
              </a:solidFill>
              <a:latin typeface="Times New Roman" panose="02020603050405020304"/>
              <a:ea typeface="黑体" panose="02010609060101010101" pitchFamily="49" charset="-122"/>
            </a:endParaRPr>
          </a:p>
        </p:txBody>
      </p:sp>
      <p:sp>
        <p:nvSpPr>
          <p:cNvPr id="16" name="文本框 15"/>
          <p:cNvSpPr txBox="1"/>
          <p:nvPr/>
        </p:nvSpPr>
        <p:spPr>
          <a:xfrm>
            <a:off x="710565" y="5800090"/>
            <a:ext cx="1383030" cy="360680"/>
          </a:xfrm>
          <a:prstGeom prst="rect">
            <a:avLst/>
          </a:prstGeom>
        </p:spPr>
        <p:txBody>
          <a:bodyPr>
            <a:noAutofit/>
          </a:bodyPr>
          <a:p>
            <a:pPr marL="0" indent="0" defTabSz="266700">
              <a:spcBef>
                <a:spcPct val="0"/>
              </a:spcBef>
              <a:spcAft>
                <a:spcPct val="0"/>
              </a:spcAft>
            </a:pPr>
            <a:r>
              <a:rPr lang="zh-CN" altLang="en-US" sz="1600">
                <a:solidFill>
                  <a:srgbClr val="000000"/>
                </a:solidFill>
                <a:latin typeface="黑体" panose="02010609060101010101" pitchFamily="49" charset="-122"/>
                <a:ea typeface="黑体" panose="02010609060101010101" pitchFamily="49" charset="-122"/>
              </a:rPr>
              <a:t>主控电路</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17" name="文本框 16"/>
          <p:cNvSpPr txBox="1"/>
          <p:nvPr/>
        </p:nvSpPr>
        <p:spPr>
          <a:xfrm>
            <a:off x="163830" y="3994150"/>
            <a:ext cx="4514850" cy="337185"/>
          </a:xfrm>
          <a:prstGeom prst="rect">
            <a:avLst/>
          </a:prstGeom>
          <a:noFill/>
        </p:spPr>
        <p:txBody>
          <a:bodyPr wrap="square" rtlCol="0" anchor="t">
            <a:spAutoFit/>
          </a:bodyPr>
          <a:p>
            <a:pPr algn="ctr" defTabSz="266700"/>
            <a:r>
              <a:rPr lang="zh-CN" altLang="en-US" sz="1600">
                <a:solidFill>
                  <a:srgbClr val="000000"/>
                </a:solidFill>
                <a:latin typeface="Times New Roman" panose="02020603050405020304"/>
                <a:ea typeface="黑体" panose="02010609060101010101" pitchFamily="49" charset="-122"/>
                <a:sym typeface="+mn-ea"/>
              </a:rPr>
              <a:t>射频</a:t>
            </a:r>
            <a:r>
              <a:rPr lang="zh-CN" altLang="en-US" sz="1600">
                <a:solidFill>
                  <a:srgbClr val="000000"/>
                </a:solidFill>
                <a:latin typeface="Times New Roman" panose="02020603050405020304"/>
                <a:ea typeface="黑体" panose="02010609060101010101" pitchFamily="49" charset="-122"/>
                <a:sym typeface="+mn-ea"/>
              </a:rPr>
              <a:t>接口电路</a:t>
            </a:r>
            <a:endParaRPr lang="zh-CN" altLang="en-US" sz="1600">
              <a:solidFill>
                <a:srgbClr val="000000"/>
              </a:solidFill>
              <a:latin typeface="Times New Roman" panose="02020603050405020304"/>
              <a:ea typeface="黑体" panose="02010609060101010101" pitchFamily="49" charset="-122"/>
              <a:sym typeface="+mn-ea"/>
            </a:endParaRPr>
          </a:p>
        </p:txBody>
      </p:sp>
      <p:sp>
        <p:nvSpPr>
          <p:cNvPr id="110" name="矩形 109"/>
          <p:cNvSpPr/>
          <p:nvPr>
            <p:custDataLst>
              <p:tags r:id="rId5"/>
            </p:custDataLst>
          </p:nvPr>
        </p:nvSpPr>
        <p:spPr>
          <a:xfrm>
            <a:off x="109220" y="1287145"/>
            <a:ext cx="4558665" cy="4832985"/>
          </a:xfrm>
          <a:prstGeom prst="rect">
            <a:avLst/>
          </a:prstGeom>
          <a:noFill/>
          <a:ln w="28575"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8" name="矩形 17"/>
          <p:cNvSpPr/>
          <p:nvPr>
            <p:custDataLst>
              <p:tags r:id="rId6"/>
            </p:custDataLst>
          </p:nvPr>
        </p:nvSpPr>
        <p:spPr>
          <a:xfrm>
            <a:off x="4742815" y="2803525"/>
            <a:ext cx="4274185" cy="3306445"/>
          </a:xfrm>
          <a:prstGeom prst="rect">
            <a:avLst/>
          </a:prstGeom>
          <a:noFill/>
          <a:ln w="28575"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4904740" y="5109845"/>
            <a:ext cx="1061085" cy="583565"/>
          </a:xfrm>
          <a:prstGeom prst="rect">
            <a:avLst/>
          </a:prstGeom>
        </p:spPr>
        <p:txBody>
          <a:bodyPr wrap="square">
            <a:spAutoFit/>
          </a:bodyPr>
          <a:p>
            <a:pPr defTabSz="266700"/>
            <a:r>
              <a:rPr lang="zh-CN" altLang="en-US" sz="1600">
                <a:solidFill>
                  <a:srgbClr val="000000"/>
                </a:solidFill>
                <a:latin typeface="Times New Roman" panose="02020603050405020304"/>
                <a:ea typeface="黑体" panose="02010609060101010101" pitchFamily="49" charset="-122"/>
              </a:rPr>
              <a:t>接收天线匹配电路</a:t>
            </a:r>
            <a:endParaRPr lang="zh-CN" altLang="en-US" sz="1600">
              <a:solidFill>
                <a:srgbClr val="000000"/>
              </a:solidFill>
              <a:latin typeface="Times New Roman" panose="02020603050405020304"/>
              <a:ea typeface="黑体" panose="02010609060101010101" pitchFamily="49" charset="-122"/>
            </a:endParaRPr>
          </a:p>
        </p:txBody>
      </p:sp>
      <p:sp>
        <p:nvSpPr>
          <p:cNvPr id="6" name="箭头: 右 21594"/>
          <p:cNvSpPr/>
          <p:nvPr>
            <p:custDataLst>
              <p:tags r:id="rId7"/>
            </p:custDataLst>
          </p:nvPr>
        </p:nvSpPr>
        <p:spPr>
          <a:xfrm>
            <a:off x="5880735" y="5344795"/>
            <a:ext cx="131445" cy="76200"/>
          </a:xfrm>
          <a:prstGeom prst="rightArrow">
            <a:avLst/>
          </a:prstGeom>
          <a:solidFill>
            <a:srgbClr val="297FD5"/>
          </a:solidFill>
          <a:ln w="6350">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1625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2:</a:t>
            </a:r>
            <a:r>
              <a:rPr lang="zh-CN" altLang="en-US" sz="2000" b="1">
                <a:sym typeface="+mn-ea"/>
              </a:rPr>
              <a:t>基于超声-射频中继的过金属</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11" name="文本框 10"/>
          <p:cNvSpPr txBox="1"/>
          <p:nvPr/>
        </p:nvSpPr>
        <p:spPr>
          <a:xfrm>
            <a:off x="35560" y="945515"/>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）射频及超声无线数据传输方式介绍</a:t>
            </a:r>
            <a:endParaRPr lang="zh-CN" altLang="en-US" b="1">
              <a:sym typeface="+mn-ea"/>
            </a:endParaRPr>
          </a:p>
        </p:txBody>
      </p:sp>
      <p:sp>
        <p:nvSpPr>
          <p:cNvPr id="12" name="文本框 11"/>
          <p:cNvSpPr txBox="1"/>
          <p:nvPr/>
        </p:nvSpPr>
        <p:spPr>
          <a:xfrm>
            <a:off x="437515" y="2235835"/>
            <a:ext cx="5897245" cy="337185"/>
          </a:xfrm>
          <a:prstGeom prst="rect">
            <a:avLst/>
          </a:prstGeom>
        </p:spPr>
        <p:txBody>
          <a:bodyPr wrap="square">
            <a:spAutoFit/>
          </a:bodyPr>
          <a:p>
            <a:pPr marL="0" indent="0" algn="ctr" defTabSz="266700">
              <a:spcBef>
                <a:spcPct val="0"/>
              </a:spcBef>
              <a:spcAft>
                <a:spcPct val="0"/>
              </a:spcAft>
            </a:pPr>
            <a:r>
              <a:rPr lang="en-US" altLang="zh-CN" sz="1600">
                <a:solidFill>
                  <a:srgbClr val="000000"/>
                </a:solidFill>
                <a:latin typeface="Times New Roman" panose="02020603050405020304"/>
                <a:ea typeface="Times New Roman" panose="02020603050405020304"/>
              </a:rPr>
              <a:t> </a:t>
            </a:r>
            <a:r>
              <a:rPr lang="zh-CN" altLang="en-US" sz="1600">
                <a:solidFill>
                  <a:srgbClr val="000000"/>
                </a:solidFill>
                <a:latin typeface="Times New Roman" panose="02020603050405020304"/>
                <a:ea typeface="黑体" panose="02010609060101010101" pitchFamily="49" charset="-122"/>
              </a:rPr>
              <a:t>读写器发送命令数据帧结构</a:t>
            </a:r>
            <a:endParaRPr lang="zh-CN" altLang="en-US" sz="1600">
              <a:solidFill>
                <a:srgbClr val="000000"/>
              </a:solidFill>
              <a:latin typeface="Times New Roman" panose="02020603050405020304"/>
              <a:ea typeface="黑体" panose="02010609060101010101" pitchFamily="49" charset="-122"/>
            </a:endParaRPr>
          </a:p>
        </p:txBody>
      </p:sp>
      <p:graphicFrame>
        <p:nvGraphicFramePr>
          <p:cNvPr id="13" name="表格 12"/>
          <p:cNvGraphicFramePr/>
          <p:nvPr/>
        </p:nvGraphicFramePr>
        <p:xfrm>
          <a:off x="437515" y="1959293"/>
          <a:ext cx="5897245" cy="0"/>
        </p:xfrm>
        <a:graphic>
          <a:graphicData uri="http://schemas.openxmlformats.org/drawingml/2006/table">
            <a:tbl>
              <a:tblPr/>
              <a:tblGrid>
                <a:gridCol w="842010"/>
                <a:gridCol w="603885"/>
                <a:gridCol w="1080770"/>
                <a:gridCol w="842645"/>
                <a:gridCol w="842645"/>
                <a:gridCol w="842645"/>
                <a:gridCol w="842645"/>
              </a:tblGrid>
              <a:tr h="0">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SOF</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标志</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命令代码</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参数</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CRC</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EOF</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4" name="文本框 13"/>
          <p:cNvSpPr txBox="1"/>
          <p:nvPr/>
        </p:nvSpPr>
        <p:spPr>
          <a:xfrm>
            <a:off x="429895" y="2559050"/>
            <a:ext cx="5904865" cy="297815"/>
          </a:xfrm>
          <a:prstGeom prst="rect">
            <a:avLst/>
          </a:prstGeom>
        </p:spPr>
        <p:txBody>
          <a:bodyPr wrap="square">
            <a:noAutofit/>
          </a:bodyPr>
          <a:p>
            <a:endParaRPr lang="en-US" altLang="zh-CN" sz="2600"/>
          </a:p>
          <a:p>
            <a:pPr marL="0" indent="0" algn="ctr" defTabSz="266700">
              <a:spcBef>
                <a:spcPct val="0"/>
              </a:spcBef>
              <a:spcAft>
                <a:spcPct val="0"/>
              </a:spcAft>
            </a:pPr>
            <a:endParaRPr lang="zh-CN" altLang="en-US">
              <a:solidFill>
                <a:srgbClr val="000000"/>
              </a:solidFill>
              <a:latin typeface="Times New Roman" panose="02020603050405020304"/>
              <a:ea typeface="黑体" panose="02010609060101010101" pitchFamily="49" charset="-122"/>
            </a:endParaRPr>
          </a:p>
        </p:txBody>
      </p:sp>
      <p:graphicFrame>
        <p:nvGraphicFramePr>
          <p:cNvPr id="15" name="表格 14"/>
          <p:cNvGraphicFramePr/>
          <p:nvPr/>
        </p:nvGraphicFramePr>
        <p:xfrm>
          <a:off x="437515" y="2746057"/>
          <a:ext cx="5904230" cy="224155"/>
        </p:xfrm>
        <a:graphic>
          <a:graphicData uri="http://schemas.openxmlformats.org/drawingml/2006/table">
            <a:tbl>
              <a:tblPr/>
              <a:tblGrid>
                <a:gridCol w="1156970"/>
                <a:gridCol w="950595"/>
                <a:gridCol w="993140"/>
                <a:gridCol w="944880"/>
                <a:gridCol w="969010"/>
                <a:gridCol w="889635"/>
              </a:tblGrid>
              <a:tr h="224155">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SOF</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标志</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参数</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zh-CN" sz="1800">
                          <a:solidFill>
                            <a:srgbClr val="000000"/>
                          </a:solidFill>
                          <a:latin typeface="Times New Roman" panose="02020603050405020304"/>
                          <a:ea typeface="宋体" panose="02010600030101010101" pitchFamily="2" charset="-122"/>
                        </a:rPr>
                        <a:t>数据</a:t>
                      </a:r>
                      <a:endParaRPr lang="zh-CN" sz="1800">
                        <a:solidFill>
                          <a:srgbClr val="000000"/>
                        </a:solidFill>
                        <a:latin typeface="Times New Roman" panose="020206030504050203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CRC</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defTabSz="914400" fontAlgn="ctr">
                        <a:spcBef>
                          <a:spcPct val="0"/>
                        </a:spcBef>
                        <a:spcAft>
                          <a:spcPct val="0"/>
                        </a:spcAft>
                        <a:tabLst>
                          <a:tab pos="2882900" algn="l"/>
                          <a:tab pos="5765800" algn="l"/>
                        </a:tabLst>
                      </a:pPr>
                      <a:r>
                        <a:rPr lang="en-US" altLang="zh-CN" sz="1800">
                          <a:solidFill>
                            <a:srgbClr val="000000"/>
                          </a:solidFill>
                          <a:latin typeface="Times New Roman" panose="02020603050405020304"/>
                          <a:ea typeface="Times New Roman" panose="02020603050405020304"/>
                        </a:rPr>
                        <a:t>EOF</a:t>
                      </a:r>
                      <a:endParaRPr lang="en-US" altLang="zh-CN" sz="1800">
                        <a:solidFill>
                          <a:srgbClr val="000000"/>
                        </a:solidFill>
                        <a:latin typeface="Times New Roman" panose="02020603050405020304"/>
                        <a:ea typeface="Times New Roman" panose="02020603050405020304"/>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16" name="图片 15"/>
          <p:cNvPicPr/>
          <p:nvPr/>
        </p:nvPicPr>
        <p:blipFill>
          <a:blip r:embed="rId1"/>
          <a:stretch>
            <a:fillRect/>
          </a:stretch>
        </p:blipFill>
        <p:spPr>
          <a:xfrm>
            <a:off x="1396365" y="3951605"/>
            <a:ext cx="2493645" cy="2064385"/>
          </a:xfrm>
          <a:prstGeom prst="rect">
            <a:avLst/>
          </a:prstGeom>
        </p:spPr>
      </p:pic>
      <p:sp>
        <p:nvSpPr>
          <p:cNvPr id="17" name="文本框 16"/>
          <p:cNvSpPr txBox="1"/>
          <p:nvPr/>
        </p:nvSpPr>
        <p:spPr>
          <a:xfrm>
            <a:off x="157480" y="6045200"/>
            <a:ext cx="4893945" cy="337185"/>
          </a:xfrm>
          <a:prstGeom prst="rect">
            <a:avLst/>
          </a:prstGeom>
        </p:spPr>
        <p:txBody>
          <a:bodyPr wrap="square">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rPr>
              <a:t>2ASK</a:t>
            </a:r>
            <a:r>
              <a:rPr lang="zh-CN" altLang="en-US" sz="1600">
                <a:solidFill>
                  <a:srgbClr val="000000"/>
                </a:solidFill>
                <a:latin typeface="Times New Roman" panose="02020603050405020304"/>
                <a:ea typeface="黑体" panose="02010609060101010101" pitchFamily="49" charset="-122"/>
              </a:rPr>
              <a:t>调制过程的时域图</a:t>
            </a:r>
            <a:endParaRPr lang="zh-CN" altLang="en-US" sz="1600">
              <a:solidFill>
                <a:srgbClr val="000000"/>
              </a:solidFill>
              <a:latin typeface="Times New Roman" panose="02020603050405020304"/>
              <a:ea typeface="黑体" panose="02010609060101010101" pitchFamily="49" charset="-122"/>
            </a:endParaRPr>
          </a:p>
        </p:txBody>
      </p:sp>
      <p:pic>
        <p:nvPicPr>
          <p:cNvPr id="18" name="图片 17"/>
          <p:cNvPicPr/>
          <p:nvPr/>
        </p:nvPicPr>
        <p:blipFill>
          <a:blip r:embed="rId2"/>
          <a:stretch>
            <a:fillRect/>
          </a:stretch>
        </p:blipFill>
        <p:spPr>
          <a:xfrm>
            <a:off x="4827905" y="4015105"/>
            <a:ext cx="2603500" cy="2003425"/>
          </a:xfrm>
          <a:prstGeom prst="rect">
            <a:avLst/>
          </a:prstGeom>
        </p:spPr>
      </p:pic>
      <p:sp>
        <p:nvSpPr>
          <p:cNvPr id="20" name="文本框 19"/>
          <p:cNvSpPr txBox="1"/>
          <p:nvPr/>
        </p:nvSpPr>
        <p:spPr>
          <a:xfrm>
            <a:off x="3812540" y="6049010"/>
            <a:ext cx="4572000" cy="337185"/>
          </a:xfrm>
          <a:prstGeom prst="rect">
            <a:avLst/>
          </a:prstGeom>
          <a:noFill/>
        </p:spPr>
        <p:txBody>
          <a:bodyPr wrap="square" rtlCol="0" anchor="t">
            <a:spAutoFit/>
          </a:bodyPr>
          <a:p>
            <a:pPr algn="ctr" defTabSz="266700">
              <a:spcBef>
                <a:spcPct val="0"/>
              </a:spcBef>
              <a:spcAft>
                <a:spcPct val="0"/>
              </a:spcAft>
            </a:pPr>
            <a:r>
              <a:rPr lang="en-US" altLang="zh-CN" sz="1600">
                <a:solidFill>
                  <a:srgbClr val="000000"/>
                </a:solidFill>
                <a:latin typeface="Times New Roman" panose="02020603050405020304"/>
                <a:ea typeface="Times New Roman" panose="02020603050405020304"/>
                <a:sym typeface="+mn-ea"/>
              </a:rPr>
              <a:t>2ASK</a:t>
            </a:r>
            <a:r>
              <a:rPr lang="zh-CN" altLang="en-US" sz="1600">
                <a:solidFill>
                  <a:srgbClr val="000000"/>
                </a:solidFill>
                <a:latin typeface="Times New Roman" panose="02020603050405020304"/>
                <a:ea typeface="黑体" panose="02010609060101010101" pitchFamily="49" charset="-122"/>
                <a:sym typeface="+mn-ea"/>
              </a:rPr>
              <a:t>非相干解调过程的时域图</a:t>
            </a:r>
            <a:endParaRPr lang="zh-CN" altLang="en-US" sz="1600">
              <a:solidFill>
                <a:srgbClr val="000000"/>
              </a:solidFill>
              <a:latin typeface="Times New Roman" panose="02020603050405020304"/>
              <a:ea typeface="黑体" panose="02010609060101010101" pitchFamily="49" charset="-122"/>
              <a:sym typeface="+mn-ea"/>
            </a:endParaRPr>
          </a:p>
        </p:txBody>
      </p:sp>
      <p:sp>
        <p:nvSpPr>
          <p:cNvPr id="21" name="文本框 20"/>
          <p:cNvSpPr txBox="1"/>
          <p:nvPr/>
        </p:nvSpPr>
        <p:spPr>
          <a:xfrm>
            <a:off x="1137285" y="3014980"/>
            <a:ext cx="4572000" cy="337185"/>
          </a:xfrm>
          <a:prstGeom prst="rect">
            <a:avLst/>
          </a:prstGeom>
          <a:noFill/>
        </p:spPr>
        <p:txBody>
          <a:bodyPr wrap="square" rtlCol="0" anchor="t">
            <a:spAutoFit/>
          </a:bodyPr>
          <a:p>
            <a:pPr marL="0" indent="0" algn="ctr" defTabSz="266700">
              <a:spcBef>
                <a:spcPct val="0"/>
              </a:spcBef>
              <a:spcAft>
                <a:spcPct val="0"/>
              </a:spcAft>
            </a:pPr>
            <a:r>
              <a:rPr lang="zh-CN" altLang="en-US" sz="1600">
                <a:solidFill>
                  <a:srgbClr val="000000"/>
                </a:solidFill>
                <a:latin typeface="Times New Roman" panose="02020603050405020304"/>
                <a:ea typeface="黑体" panose="02010609060101010101" pitchFamily="49" charset="-122"/>
                <a:sym typeface="+mn-ea"/>
              </a:rPr>
              <a:t>应答器响应命令数据帧结构</a:t>
            </a:r>
            <a:endParaRPr lang="zh-CN" altLang="en-US" sz="1600">
              <a:solidFill>
                <a:srgbClr val="000000"/>
              </a:solidFill>
              <a:latin typeface="Times New Roman" panose="02020603050405020304"/>
              <a:ea typeface="黑体" panose="02010609060101010101" pitchFamily="49" charset="-122"/>
              <a:sym typeface="+mn-ea"/>
            </a:endParaRPr>
          </a:p>
        </p:txBody>
      </p:sp>
      <p:sp>
        <p:nvSpPr>
          <p:cNvPr id="22" name="文本框 21"/>
          <p:cNvSpPr txBox="1"/>
          <p:nvPr/>
        </p:nvSpPr>
        <p:spPr>
          <a:xfrm>
            <a:off x="429895" y="1409700"/>
            <a:ext cx="3255645" cy="368300"/>
          </a:xfrm>
          <a:prstGeom prst="rect">
            <a:avLst/>
          </a:prstGeom>
          <a:noFill/>
        </p:spPr>
        <p:txBody>
          <a:bodyPr wrap="square" rtlCol="0">
            <a:spAutoFit/>
          </a:bodyPr>
          <a:p>
            <a:pPr marL="285750" indent="-285750">
              <a:buFont typeface="Wingdings" panose="05000000000000000000" charset="0"/>
              <a:buChar char="l"/>
            </a:pPr>
            <a:r>
              <a:rPr lang="zh-CN" altLang="en-US"/>
              <a:t>射频</a:t>
            </a:r>
            <a:r>
              <a:rPr lang="en-US" altLang="zh-CN"/>
              <a:t>ISO/IEC15693</a:t>
            </a:r>
            <a:r>
              <a:rPr lang="zh-CN" altLang="en-US"/>
              <a:t>标准协议</a:t>
            </a:r>
            <a:endParaRPr lang="zh-CN" altLang="en-US"/>
          </a:p>
        </p:txBody>
      </p:sp>
      <p:sp>
        <p:nvSpPr>
          <p:cNvPr id="23" name="文本框 22"/>
          <p:cNvSpPr txBox="1"/>
          <p:nvPr/>
        </p:nvSpPr>
        <p:spPr>
          <a:xfrm>
            <a:off x="429895" y="3510915"/>
            <a:ext cx="4009390" cy="368300"/>
          </a:xfrm>
          <a:prstGeom prst="rect">
            <a:avLst/>
          </a:prstGeom>
          <a:noFill/>
        </p:spPr>
        <p:txBody>
          <a:bodyPr wrap="square" rtlCol="0">
            <a:spAutoFit/>
          </a:bodyPr>
          <a:p>
            <a:pPr marL="285750" indent="-285750">
              <a:buFont typeface="Wingdings" panose="05000000000000000000" charset="0"/>
              <a:buChar char="l"/>
            </a:pPr>
            <a:r>
              <a:rPr lang="zh-CN" altLang="en-US"/>
              <a:t>超声过金属无线数据传输方式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61975"/>
            <a:ext cx="914336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2:</a:t>
            </a:r>
            <a:r>
              <a:rPr lang="zh-CN" altLang="en-US" sz="2000" b="1">
                <a:sym typeface="+mn-ea"/>
              </a:rPr>
              <a:t>基于超声-射频中继的过金属</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6" name="文本框 5"/>
          <p:cNvSpPr txBox="1"/>
          <p:nvPr/>
        </p:nvSpPr>
        <p:spPr>
          <a:xfrm>
            <a:off x="4159250" y="5005705"/>
            <a:ext cx="4984115" cy="421005"/>
          </a:xfrm>
          <a:prstGeom prst="rect">
            <a:avLst/>
          </a:prstGeom>
        </p:spPr>
        <p:txBody>
          <a:bodyPr wrap="square">
            <a:noAutofit/>
          </a:bodyPr>
          <a:p>
            <a:pPr algn="ctr" defTabSz="266700">
              <a:buClrTx/>
              <a:buSzTx/>
              <a:buFontTx/>
            </a:pPr>
            <a:r>
              <a:rPr lang="zh-CN" altLang="en-US" sz="1600" b="1"/>
              <a:t>超声数据接收电路原理图</a:t>
            </a:r>
            <a:endParaRPr lang="zh-CN" altLang="en-US" sz="1600" b="1"/>
          </a:p>
        </p:txBody>
      </p:sp>
      <p:sp>
        <p:nvSpPr>
          <p:cNvPr id="11" name="文本框 10"/>
          <p:cNvSpPr txBox="1"/>
          <p:nvPr/>
        </p:nvSpPr>
        <p:spPr>
          <a:xfrm>
            <a:off x="35560" y="993140"/>
            <a:ext cx="470852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）超声无线数据传输模块设计</a:t>
            </a:r>
            <a:endParaRPr lang="zh-CN" altLang="en-US" b="1">
              <a:sym typeface="+mn-ea"/>
            </a:endParaRPr>
          </a:p>
        </p:txBody>
      </p:sp>
      <p:pic>
        <p:nvPicPr>
          <p:cNvPr id="32" name="图片 116"/>
          <p:cNvPicPr>
            <a:picLocks noChangeAspect="1"/>
          </p:cNvPicPr>
          <p:nvPr/>
        </p:nvPicPr>
        <p:blipFill>
          <a:blip r:embed="rId1"/>
          <a:stretch>
            <a:fillRect/>
          </a:stretch>
        </p:blipFill>
        <p:spPr>
          <a:xfrm>
            <a:off x="0" y="2040890"/>
            <a:ext cx="4195445" cy="2659380"/>
          </a:xfrm>
          <a:prstGeom prst="rect">
            <a:avLst/>
          </a:prstGeom>
          <a:noFill/>
          <a:ln>
            <a:noFill/>
          </a:ln>
        </p:spPr>
      </p:pic>
      <p:pic>
        <p:nvPicPr>
          <p:cNvPr id="37" name="图片 119"/>
          <p:cNvPicPr>
            <a:picLocks noChangeAspect="1"/>
          </p:cNvPicPr>
          <p:nvPr/>
        </p:nvPicPr>
        <p:blipFill>
          <a:blip r:embed="rId2"/>
          <a:stretch>
            <a:fillRect/>
          </a:stretch>
        </p:blipFill>
        <p:spPr>
          <a:xfrm>
            <a:off x="4159885" y="2284730"/>
            <a:ext cx="4983480" cy="2701925"/>
          </a:xfrm>
          <a:prstGeom prst="rect">
            <a:avLst/>
          </a:prstGeom>
          <a:noFill/>
          <a:ln>
            <a:noFill/>
          </a:ln>
        </p:spPr>
      </p:pic>
      <p:sp>
        <p:nvSpPr>
          <p:cNvPr id="9" name="文本框 8"/>
          <p:cNvSpPr txBox="1"/>
          <p:nvPr/>
        </p:nvSpPr>
        <p:spPr>
          <a:xfrm>
            <a:off x="35560" y="4994275"/>
            <a:ext cx="4123690" cy="337185"/>
          </a:xfrm>
          <a:prstGeom prst="rect">
            <a:avLst/>
          </a:prstGeom>
        </p:spPr>
        <p:txBody>
          <a:bodyPr wrap="square">
            <a:spAutoFit/>
          </a:bodyPr>
          <a:p>
            <a:pPr marL="0" indent="0" algn="ctr" defTabSz="266700">
              <a:spcBef>
                <a:spcPct val="0"/>
              </a:spcBef>
              <a:spcAft>
                <a:spcPct val="0"/>
              </a:spcAft>
            </a:pPr>
            <a:r>
              <a:rPr lang="zh-CN" altLang="en-US" sz="1600" b="1"/>
              <a:t>超声数据调制电路原理图</a:t>
            </a:r>
            <a:endParaRPr lang="zh-CN" altLang="en-US"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06730"/>
            <a:ext cx="9230360"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2:</a:t>
            </a:r>
            <a:r>
              <a:rPr lang="zh-CN" altLang="en-US" sz="2000" b="1">
                <a:sym typeface="+mn-ea"/>
              </a:rPr>
              <a:t>基于超声-射频中继的过金属</a:t>
            </a:r>
            <a:r>
              <a:rPr lang="zh-CN" altLang="en-US" sz="2000" b="1">
                <a:solidFill>
                  <a:srgbClr val="FF0000"/>
                </a:solidFill>
                <a:sym typeface="+mn-ea"/>
              </a:rPr>
              <a:t>无线数据传输</a:t>
            </a:r>
            <a:r>
              <a:rPr lang="zh-CN" altLang="en-US" sz="2000" b="1">
                <a:sym typeface="+mn-ea"/>
              </a:rPr>
              <a:t>系统电路设计</a:t>
            </a:r>
            <a:endParaRPr lang="zh-CN" altLang="en-US" sz="2000" b="1">
              <a:sym typeface="+mn-ea"/>
            </a:endParaRPr>
          </a:p>
        </p:txBody>
      </p:sp>
      <p:sp>
        <p:nvSpPr>
          <p:cNvPr id="7" name="文本框 6"/>
          <p:cNvSpPr txBox="1"/>
          <p:nvPr/>
        </p:nvSpPr>
        <p:spPr>
          <a:xfrm>
            <a:off x="54610" y="880745"/>
            <a:ext cx="639127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zh-CN" altLang="en-US" b="1">
                <a:sym typeface="+mn-ea"/>
              </a:rPr>
              <a:t>3）射频无线数据传输程序设计</a:t>
            </a:r>
            <a:endParaRPr lang="zh-CN" altLang="en-US" b="1">
              <a:sym typeface="+mn-ea"/>
            </a:endParaRPr>
          </a:p>
        </p:txBody>
      </p:sp>
      <p:graphicFrame>
        <p:nvGraphicFramePr>
          <p:cNvPr id="5" name="对象 -2147482531"/>
          <p:cNvGraphicFramePr/>
          <p:nvPr/>
        </p:nvGraphicFramePr>
        <p:xfrm>
          <a:off x="450533" y="1143000"/>
          <a:ext cx="3973195" cy="5232400"/>
        </p:xfrm>
        <a:graphic>
          <a:graphicData uri="http://schemas.openxmlformats.org/presentationml/2006/ole">
            <mc:AlternateContent xmlns:mc="http://schemas.openxmlformats.org/markup-compatibility/2006">
              <mc:Choice xmlns:v="urn:schemas-microsoft-com:vml" Requires="v">
                <p:oleObj spid="_x0000_s3076" name="" r:id="rId1" imgW="4636135" imgH="5306060" progId="Visio.Drawing.15">
                  <p:embed/>
                </p:oleObj>
              </mc:Choice>
              <mc:Fallback>
                <p:oleObj name="" r:id="rId1" imgW="4636135" imgH="5306060" progId="Visio.Drawing.15">
                  <p:embed/>
                  <p:pic>
                    <p:nvPicPr>
                      <p:cNvPr id="0" name="图片 3075"/>
                      <p:cNvPicPr/>
                      <p:nvPr/>
                    </p:nvPicPr>
                    <p:blipFill>
                      <a:blip r:embed="rId2"/>
                      <a:stretch>
                        <a:fillRect/>
                      </a:stretch>
                    </p:blipFill>
                    <p:spPr>
                      <a:xfrm>
                        <a:off x="450533" y="1143000"/>
                        <a:ext cx="3973195" cy="5232400"/>
                      </a:xfrm>
                      <a:prstGeom prst="rect">
                        <a:avLst/>
                      </a:prstGeom>
                      <a:noFill/>
                      <a:ln w="38100">
                        <a:noFill/>
                        <a:miter/>
                      </a:ln>
                    </p:spPr>
                  </p:pic>
                </p:oleObj>
              </mc:Fallback>
            </mc:AlternateContent>
          </a:graphicData>
        </a:graphic>
      </p:graphicFrame>
      <p:graphicFrame>
        <p:nvGraphicFramePr>
          <p:cNvPr id="6" name="对象 -2147482530"/>
          <p:cNvGraphicFramePr/>
          <p:nvPr/>
        </p:nvGraphicFramePr>
        <p:xfrm>
          <a:off x="4226878" y="1809433"/>
          <a:ext cx="4572635" cy="3999865"/>
        </p:xfrm>
        <a:graphic>
          <a:graphicData uri="http://schemas.openxmlformats.org/presentationml/2006/ole">
            <mc:AlternateContent xmlns:mc="http://schemas.openxmlformats.org/markup-compatibility/2006">
              <mc:Choice xmlns:v="urn:schemas-microsoft-com:vml" Requires="v">
                <p:oleObj spid="_x0000_s8" name="" r:id="rId3" imgW="4700905" imgH="4095750" progId="Visio.Drawing.15">
                  <p:embed/>
                </p:oleObj>
              </mc:Choice>
              <mc:Fallback>
                <p:oleObj name="" r:id="rId3" imgW="4700905" imgH="4095750" progId="Visio.Drawing.15">
                  <p:embed/>
                  <p:pic>
                    <p:nvPicPr>
                      <p:cNvPr id="0" name="图片 4"/>
                      <p:cNvPicPr/>
                      <p:nvPr/>
                    </p:nvPicPr>
                    <p:blipFill>
                      <a:blip r:embed="rId4"/>
                      <a:stretch>
                        <a:fillRect/>
                      </a:stretch>
                    </p:blipFill>
                    <p:spPr>
                      <a:xfrm>
                        <a:off x="4226878" y="1809433"/>
                        <a:ext cx="4572635" cy="3999865"/>
                      </a:xfrm>
                      <a:prstGeom prst="rect">
                        <a:avLst/>
                      </a:prstGeom>
                      <a:noFill/>
                      <a:ln w="38100">
                        <a:noFill/>
                        <a:miter/>
                      </a:ln>
                    </p:spPr>
                  </p:pic>
                </p:oleObj>
              </mc:Fallback>
            </mc:AlternateContent>
          </a:graphicData>
        </a:graphic>
      </p:graphicFrame>
      <p:sp>
        <p:nvSpPr>
          <p:cNvPr id="9" name="文本框 8"/>
          <p:cNvSpPr txBox="1"/>
          <p:nvPr/>
        </p:nvSpPr>
        <p:spPr>
          <a:xfrm>
            <a:off x="471170" y="6156960"/>
            <a:ext cx="4100830" cy="337185"/>
          </a:xfrm>
          <a:prstGeom prst="rect">
            <a:avLst/>
          </a:prstGeom>
        </p:spPr>
        <p:txBody>
          <a:bodyPr wrap="square">
            <a:spAutoFit/>
          </a:bodyPr>
          <a:p>
            <a:pPr algn="ctr" defTabSz="266700">
              <a:spcBef>
                <a:spcPct val="0"/>
              </a:spcBef>
              <a:spcAft>
                <a:spcPct val="0"/>
              </a:spcAft>
            </a:pPr>
            <a:r>
              <a:rPr lang="zh-CN" altLang="en-US" sz="1600" b="1"/>
              <a:t>超声-射频无线数据中继端程序流程图</a:t>
            </a:r>
            <a:endParaRPr lang="zh-CN" altLang="en-US" sz="1600" b="1">
              <a:solidFill>
                <a:srgbClr val="000000"/>
              </a:solidFill>
              <a:latin typeface="Times New Roman" panose="02020603050405020304"/>
              <a:ea typeface="黑体" panose="02010609060101010101" pitchFamily="49" charset="-122"/>
            </a:endParaRPr>
          </a:p>
        </p:txBody>
      </p:sp>
      <p:sp>
        <p:nvSpPr>
          <p:cNvPr id="10" name="文本框 9"/>
          <p:cNvSpPr txBox="1"/>
          <p:nvPr/>
        </p:nvSpPr>
        <p:spPr>
          <a:xfrm>
            <a:off x="4793615" y="6156960"/>
            <a:ext cx="3505200" cy="337185"/>
          </a:xfrm>
          <a:prstGeom prst="rect">
            <a:avLst/>
          </a:prstGeom>
        </p:spPr>
        <p:txBody>
          <a:bodyPr wrap="square">
            <a:spAutoFit/>
          </a:bodyPr>
          <a:p>
            <a:pPr marL="0" indent="0" algn="ctr" defTabSz="266700">
              <a:spcBef>
                <a:spcPct val="0"/>
              </a:spcBef>
              <a:spcAft>
                <a:spcPct val="0"/>
              </a:spcAft>
            </a:pPr>
            <a:r>
              <a:rPr lang="zh-CN" altLang="en-US" sz="1600" b="1"/>
              <a:t>射频无线数据发送端程序流程图</a:t>
            </a:r>
            <a:endParaRPr lang="zh-CN" altLang="en-US" sz="1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a:t>
            </a:r>
            <a:r>
              <a:rPr lang="zh-CN" altLang="en-US" sz="2800" noProof="0">
                <a:effectLst>
                  <a:outerShdw blurRad="38100" dist="19050" dir="2700000" algn="tl" rotWithShape="0">
                    <a:schemeClr val="dk1">
                      <a:alpha val="40000"/>
                    </a:schemeClr>
                  </a:outerShdw>
                </a:effectLst>
                <a:latin typeface="+mj-ea"/>
                <a:ea typeface="+mj-ea"/>
                <a:sym typeface="+mn-ea"/>
              </a:rPr>
              <a:t>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58800"/>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系统的性能测试及</a:t>
            </a:r>
            <a:r>
              <a:rPr lang="zh-CN" altLang="en-US" sz="2000" b="1">
                <a:sym typeface="+mn-ea"/>
              </a:rPr>
              <a:t>优化</a:t>
            </a:r>
            <a:endParaRPr lang="zh-CN" altLang="en-US" sz="2000" b="1">
              <a:sym typeface="+mn-ea"/>
            </a:endParaRPr>
          </a:p>
        </p:txBody>
      </p:sp>
      <p:sp>
        <p:nvSpPr>
          <p:cNvPr id="10" name="文本框 9"/>
          <p:cNvSpPr txBox="1"/>
          <p:nvPr/>
        </p:nvSpPr>
        <p:spPr>
          <a:xfrm>
            <a:off x="73660" y="1026795"/>
            <a:ext cx="846010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1</a:t>
            </a:r>
            <a:r>
              <a:rPr lang="zh-CN" altLang="en-US" b="1">
                <a:sym typeface="+mn-ea"/>
              </a:rPr>
              <a:t>）</a:t>
            </a:r>
            <a:r>
              <a:rPr lang="zh-CN" altLang="en-US" b="1">
                <a:sym typeface="+mn-ea"/>
              </a:rPr>
              <a:t>基于超声</a:t>
            </a:r>
            <a:r>
              <a:rPr lang="en-US" altLang="zh-CN" b="1">
                <a:sym typeface="+mn-ea"/>
              </a:rPr>
              <a:t>-</a:t>
            </a:r>
            <a:r>
              <a:rPr lang="zh-CN" altLang="en-US" b="1">
                <a:sym typeface="+mn-ea"/>
              </a:rPr>
              <a:t>射频中继的无线能量与数据传输系统的</a:t>
            </a:r>
            <a:r>
              <a:rPr lang="zh-CN" altLang="en-US" b="1">
                <a:solidFill>
                  <a:srgbClr val="FF0000"/>
                </a:solidFill>
                <a:sym typeface="+mn-ea"/>
              </a:rPr>
              <a:t>电路实现</a:t>
            </a:r>
            <a:endParaRPr lang="zh-CN" altLang="en-US" b="1">
              <a:solidFill>
                <a:srgbClr val="FF0000"/>
              </a:solidFill>
              <a:sym typeface="+mn-ea"/>
            </a:endParaRPr>
          </a:p>
        </p:txBody>
      </p:sp>
      <p:pic>
        <p:nvPicPr>
          <p:cNvPr id="16" name="图片 14" descr="ad16962015aa00d8d3a6706ccaa4f0c"/>
          <p:cNvPicPr>
            <a:picLocks noChangeAspect="1"/>
          </p:cNvPicPr>
          <p:nvPr/>
        </p:nvPicPr>
        <p:blipFill>
          <a:blip r:embed="rId1"/>
          <a:srcRect l="3062" b="9356"/>
          <a:stretch>
            <a:fillRect/>
          </a:stretch>
        </p:blipFill>
        <p:spPr>
          <a:xfrm rot="10800000">
            <a:off x="248920" y="1579245"/>
            <a:ext cx="3583940" cy="2508885"/>
          </a:xfrm>
          <a:prstGeom prst="rect">
            <a:avLst/>
          </a:prstGeom>
        </p:spPr>
      </p:pic>
      <p:sp>
        <p:nvSpPr>
          <p:cNvPr id="17" name="文本框 16"/>
          <p:cNvSpPr txBox="1"/>
          <p:nvPr/>
        </p:nvSpPr>
        <p:spPr>
          <a:xfrm>
            <a:off x="512445" y="4088130"/>
            <a:ext cx="3211830" cy="337185"/>
          </a:xfrm>
          <a:prstGeom prst="rect">
            <a:avLst/>
          </a:prstGeom>
        </p:spPr>
        <p:txBody>
          <a:bodyPr wrap="square">
            <a:spAutoFit/>
          </a:bodyPr>
          <a:p>
            <a:pPr marL="0" indent="0" algn="ctr" defTabSz="266700">
              <a:spcBef>
                <a:spcPct val="0"/>
              </a:spcBef>
              <a:spcAft>
                <a:spcPct val="0"/>
              </a:spcAft>
            </a:pPr>
            <a:r>
              <a:rPr lang="zh-CN" altLang="en-US" sz="1600" b="1"/>
              <a:t>超声-射频中继电路实物图</a:t>
            </a:r>
            <a:endParaRPr lang="zh-CN" altLang="en-US" sz="1600" b="1"/>
          </a:p>
        </p:txBody>
      </p:sp>
      <p:pic>
        <p:nvPicPr>
          <p:cNvPr id="19" name="图片 19" descr="3c329cef408e1ed40356c44a50cdbae"/>
          <p:cNvPicPr>
            <a:picLocks noChangeAspect="1"/>
          </p:cNvPicPr>
          <p:nvPr/>
        </p:nvPicPr>
        <p:blipFill>
          <a:blip r:embed="rId2"/>
          <a:stretch>
            <a:fillRect/>
          </a:stretch>
        </p:blipFill>
        <p:spPr>
          <a:xfrm>
            <a:off x="4020503" y="2796540"/>
            <a:ext cx="1986915" cy="1111250"/>
          </a:xfrm>
          <a:prstGeom prst="rect">
            <a:avLst/>
          </a:prstGeom>
        </p:spPr>
      </p:pic>
      <p:sp>
        <p:nvSpPr>
          <p:cNvPr id="18" name="文本框 17"/>
          <p:cNvSpPr txBox="1"/>
          <p:nvPr>
            <p:custDataLst>
              <p:tags r:id="rId3"/>
            </p:custDataLst>
          </p:nvPr>
        </p:nvSpPr>
        <p:spPr>
          <a:xfrm>
            <a:off x="3869055" y="4088130"/>
            <a:ext cx="2251710" cy="337185"/>
          </a:xfrm>
          <a:prstGeom prst="rect">
            <a:avLst/>
          </a:prstGeom>
        </p:spPr>
        <p:txBody>
          <a:bodyPr wrap="square">
            <a:spAutoFit/>
          </a:bodyPr>
          <a:p>
            <a:pPr marL="0" indent="0" algn="just" defTabSz="266700">
              <a:spcBef>
                <a:spcPct val="0"/>
              </a:spcBef>
              <a:spcAft>
                <a:spcPct val="0"/>
              </a:spcAft>
            </a:pPr>
            <a:r>
              <a:rPr lang="zh-CN" altLang="en-US" sz="1600" b="1"/>
              <a:t>射频接收电路实物图</a:t>
            </a:r>
            <a:endParaRPr lang="zh-CN" altLang="en-US" sz="1600" b="1">
              <a:latin typeface="宋体" panose="02010600030101010101" pitchFamily="2" charset="-122"/>
              <a:ea typeface="宋体" panose="02010600030101010101" pitchFamily="2" charset="-122"/>
            </a:endParaRPr>
          </a:p>
        </p:txBody>
      </p:sp>
      <p:pic>
        <p:nvPicPr>
          <p:cNvPr id="26" name="图片 142" descr="f968e4631b2453d845322d5e1218de5"/>
          <p:cNvPicPr>
            <a:picLocks noChangeAspect="1"/>
          </p:cNvPicPr>
          <p:nvPr/>
        </p:nvPicPr>
        <p:blipFill>
          <a:blip r:embed="rId4"/>
          <a:stretch>
            <a:fillRect/>
          </a:stretch>
        </p:blipFill>
        <p:spPr>
          <a:xfrm rot="5400000">
            <a:off x="6548120" y="2088515"/>
            <a:ext cx="1861185" cy="1791970"/>
          </a:xfrm>
          <a:prstGeom prst="rect">
            <a:avLst/>
          </a:prstGeom>
          <a:noFill/>
          <a:ln>
            <a:noFill/>
          </a:ln>
        </p:spPr>
      </p:pic>
      <p:sp>
        <p:nvSpPr>
          <p:cNvPr id="20" name="文本框 19"/>
          <p:cNvSpPr txBox="1"/>
          <p:nvPr>
            <p:custDataLst>
              <p:tags r:id="rId5"/>
            </p:custDataLst>
          </p:nvPr>
        </p:nvSpPr>
        <p:spPr>
          <a:xfrm>
            <a:off x="6134735" y="4088130"/>
            <a:ext cx="2782570" cy="337185"/>
          </a:xfrm>
          <a:prstGeom prst="rect">
            <a:avLst/>
          </a:prstGeom>
        </p:spPr>
        <p:txBody>
          <a:bodyPr wrap="square">
            <a:spAutoFit/>
          </a:bodyPr>
          <a:p>
            <a:pPr marL="0" indent="0" algn="just" defTabSz="266700">
              <a:spcBef>
                <a:spcPct val="0"/>
              </a:spcBef>
              <a:spcAft>
                <a:spcPct val="0"/>
              </a:spcAft>
            </a:pPr>
            <a:r>
              <a:rPr lang="zh-CN" altLang="en-US" sz="1600" b="1"/>
              <a:t>超声数据解调电路实物图</a:t>
            </a:r>
            <a:endParaRPr lang="zh-CN" altLang="en-US" sz="1600" b="1">
              <a:latin typeface="宋体" panose="02010600030101010101" pitchFamily="2" charset="-122"/>
              <a:ea typeface="宋体" panose="02010600030101010101" pitchFamily="2" charset="-122"/>
            </a:endParaRPr>
          </a:p>
        </p:txBody>
      </p:sp>
      <p:sp>
        <p:nvSpPr>
          <p:cNvPr id="21" name="文本框 20"/>
          <p:cNvSpPr txBox="1"/>
          <p:nvPr/>
        </p:nvSpPr>
        <p:spPr>
          <a:xfrm>
            <a:off x="654685" y="4795520"/>
            <a:ext cx="2704465" cy="1322070"/>
          </a:xfrm>
          <a:prstGeom prst="rect">
            <a:avLst/>
          </a:prstGeom>
        </p:spPr>
        <p:txBody>
          <a:bodyPr wrap="square">
            <a:spAutoFit/>
          </a:bodyPr>
          <a:p>
            <a:pPr marL="0" indent="328930" algn="just" defTabSz="266700">
              <a:spcBef>
                <a:spcPct val="0"/>
              </a:spcBef>
              <a:spcAft>
                <a:spcPct val="0"/>
              </a:spcAft>
            </a:pPr>
            <a:r>
              <a:rPr lang="zh-CN" altLang="en-US" sz="1600" b="1"/>
              <a:t>主要功能：</a:t>
            </a:r>
            <a:endParaRPr lang="zh-CN" altLang="en-US" sz="1600">
              <a:latin typeface="Times New Roman" panose="02020603050405020304"/>
              <a:ea typeface="宋体" panose="02010600030101010101" pitchFamily="2"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、超声无线能量的收集</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、射频无线能量的发送</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、射频无线数据的接收</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algn="just"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4</a:t>
            </a:r>
            <a:r>
              <a:rPr lang="zh-CN" altLang="en-US" sz="1600">
                <a:latin typeface="黑体" panose="02010609060101010101" pitchFamily="49" charset="-122"/>
                <a:ea typeface="黑体" panose="02010609060101010101" pitchFamily="49" charset="-122"/>
                <a:cs typeface="黑体" panose="02010609060101010101" pitchFamily="49" charset="-122"/>
              </a:rPr>
              <a:t>、数据的</a:t>
            </a:r>
            <a:r>
              <a:rPr lang="en-US" altLang="zh-CN" sz="1600">
                <a:latin typeface="黑体" panose="02010609060101010101" pitchFamily="49" charset="-122"/>
                <a:ea typeface="黑体" panose="02010609060101010101" pitchFamily="49" charset="-122"/>
                <a:cs typeface="黑体" panose="02010609060101010101" pitchFamily="49" charset="-122"/>
              </a:rPr>
              <a:t>2ASK</a:t>
            </a:r>
            <a:r>
              <a:rPr lang="zh-CN" altLang="en-US" sz="1600">
                <a:latin typeface="黑体" panose="02010609060101010101" pitchFamily="49" charset="-122"/>
                <a:ea typeface="黑体" panose="02010609060101010101" pitchFamily="49" charset="-122"/>
                <a:cs typeface="黑体" panose="02010609060101010101" pitchFamily="49" charset="-122"/>
              </a:rPr>
              <a:t>调制</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
        <p:nvSpPr>
          <p:cNvPr id="22" name="文本框 21"/>
          <p:cNvSpPr txBox="1"/>
          <p:nvPr>
            <p:custDataLst>
              <p:tags r:id="rId6"/>
            </p:custDataLst>
          </p:nvPr>
        </p:nvSpPr>
        <p:spPr>
          <a:xfrm>
            <a:off x="3851910" y="4795520"/>
            <a:ext cx="2370455" cy="829945"/>
          </a:xfrm>
          <a:prstGeom prst="rect">
            <a:avLst/>
          </a:prstGeom>
        </p:spPr>
        <p:txBody>
          <a:bodyPr wrap="square">
            <a:spAutoFit/>
          </a:bodyPr>
          <a:p>
            <a:pPr marL="0" indent="0" algn="just" defTabSz="266700">
              <a:spcBef>
                <a:spcPct val="0"/>
              </a:spcBef>
              <a:spcAft>
                <a:spcPct val="0"/>
              </a:spcAft>
            </a:pPr>
            <a:r>
              <a:rPr lang="zh-CN" altLang="en-US" sz="1600" b="1"/>
              <a:t>主要功能：</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gn="just" defTabSz="266700">
              <a:spcBef>
                <a:spcPct val="0"/>
              </a:spcBef>
              <a:spcAft>
                <a:spcPct val="0"/>
              </a:spcAft>
            </a:pP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1</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、射频无线能量的接收</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gn="just" defTabSz="266700">
              <a:spcBef>
                <a:spcPct val="0"/>
              </a:spcBef>
              <a:spcAft>
                <a:spcPct val="0"/>
              </a:spcAft>
            </a:pP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2</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、射频无线数据的发送</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3" name="文本框 22"/>
          <p:cNvSpPr txBox="1"/>
          <p:nvPr>
            <p:custDataLst>
              <p:tags r:id="rId7"/>
            </p:custDataLst>
          </p:nvPr>
        </p:nvSpPr>
        <p:spPr>
          <a:xfrm>
            <a:off x="6219190" y="4795520"/>
            <a:ext cx="2522220" cy="829945"/>
          </a:xfrm>
          <a:prstGeom prst="rect">
            <a:avLst/>
          </a:prstGeom>
        </p:spPr>
        <p:txBody>
          <a:bodyPr wrap="square">
            <a:spAutoFit/>
          </a:bodyPr>
          <a:p>
            <a:pPr marL="0" indent="328930" defTabSz="266700">
              <a:spcBef>
                <a:spcPct val="0"/>
              </a:spcBef>
              <a:spcAft>
                <a:spcPct val="0"/>
              </a:spcAft>
            </a:pPr>
            <a:r>
              <a:rPr lang="zh-CN" altLang="en-US" sz="1600" b="1"/>
              <a:t>主要功能：</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、数据的</a:t>
            </a:r>
            <a:r>
              <a:rPr lang="en-US" altLang="zh-CN" sz="1600">
                <a:latin typeface="黑体" panose="02010609060101010101" pitchFamily="49" charset="-122"/>
                <a:ea typeface="黑体" panose="02010609060101010101" pitchFamily="49" charset="-122"/>
                <a:cs typeface="黑体" panose="02010609060101010101" pitchFamily="49" charset="-122"/>
              </a:rPr>
              <a:t>2ASK</a:t>
            </a:r>
            <a:r>
              <a:rPr lang="zh-CN" altLang="en-US" sz="1600">
                <a:latin typeface="黑体" panose="02010609060101010101" pitchFamily="49" charset="-122"/>
                <a:ea typeface="黑体" panose="02010609060101010101" pitchFamily="49" charset="-122"/>
                <a:cs typeface="黑体" panose="02010609060101010101" pitchFamily="49" charset="-122"/>
              </a:rPr>
              <a:t>解调</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marL="0" indent="328930" defTabSz="266700">
              <a:spcBef>
                <a:spcPct val="0"/>
              </a:spcBef>
              <a:spcAft>
                <a:spcPct val="0"/>
              </a:spcAft>
            </a:pP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a:t>
            </a:r>
            <a:r>
              <a:rPr lang="en-US" altLang="zh-CN" sz="1600">
                <a:solidFill>
                  <a:srgbClr val="000000"/>
                </a:solidFill>
                <a:latin typeface="黑体" panose="02010609060101010101" pitchFamily="49" charset="-122"/>
                <a:ea typeface="黑体" panose="02010609060101010101" pitchFamily="49" charset="-122"/>
                <a:cs typeface="黑体" panose="02010609060101010101" pitchFamily="49" charset="-122"/>
              </a:rPr>
              <a:t>TTL</a:t>
            </a:r>
            <a:r>
              <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rPr>
              <a:t>电平转换</a:t>
            </a:r>
            <a:endParaRPr lang="zh-CN" altLang="en-US" sz="16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10" name="矩形 109"/>
          <p:cNvSpPr/>
          <p:nvPr>
            <p:custDataLst>
              <p:tags r:id="rId8"/>
            </p:custDataLst>
          </p:nvPr>
        </p:nvSpPr>
        <p:spPr>
          <a:xfrm>
            <a:off x="966470" y="4794885"/>
            <a:ext cx="2439035" cy="132207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24" name="矩形 23"/>
          <p:cNvSpPr/>
          <p:nvPr>
            <p:custDataLst>
              <p:tags r:id="rId9"/>
            </p:custDataLst>
          </p:nvPr>
        </p:nvSpPr>
        <p:spPr>
          <a:xfrm>
            <a:off x="3832225" y="4794885"/>
            <a:ext cx="2370455" cy="85725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25" name="矩形 24"/>
          <p:cNvSpPr/>
          <p:nvPr>
            <p:custDataLst>
              <p:tags r:id="rId10"/>
            </p:custDataLst>
          </p:nvPr>
        </p:nvSpPr>
        <p:spPr>
          <a:xfrm>
            <a:off x="6504940" y="4794885"/>
            <a:ext cx="2038985" cy="857250"/>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3022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系统的性能测试及</a:t>
            </a:r>
            <a:r>
              <a:rPr lang="zh-CN" altLang="en-US" sz="2000" b="1">
                <a:sym typeface="+mn-ea"/>
              </a:rPr>
              <a:t>优化</a:t>
            </a:r>
            <a:endParaRPr lang="zh-CN" altLang="en-US" sz="2000" b="1">
              <a:sym typeface="+mn-ea"/>
            </a:endParaRPr>
          </a:p>
        </p:txBody>
      </p:sp>
      <p:sp>
        <p:nvSpPr>
          <p:cNvPr id="10" name="文本框 9"/>
          <p:cNvSpPr txBox="1"/>
          <p:nvPr/>
        </p:nvSpPr>
        <p:spPr>
          <a:xfrm>
            <a:off x="73660" y="941070"/>
            <a:ext cx="6543040"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2</a:t>
            </a:r>
            <a:r>
              <a:rPr lang="zh-CN" altLang="en-US" b="1">
                <a:sym typeface="+mn-ea"/>
              </a:rPr>
              <a:t>）超声</a:t>
            </a:r>
            <a:r>
              <a:rPr lang="en-US" altLang="zh-CN" b="1">
                <a:sym typeface="+mn-ea"/>
              </a:rPr>
              <a:t>-</a:t>
            </a:r>
            <a:r>
              <a:rPr lang="zh-CN" altLang="en-US" b="1">
                <a:sym typeface="+mn-ea"/>
              </a:rPr>
              <a:t>射频中继的</a:t>
            </a:r>
            <a:r>
              <a:rPr lang="zh-CN" altLang="en-US" b="1">
                <a:sym typeface="+mn-ea"/>
              </a:rPr>
              <a:t>过金属无线能量传输系统性能测试</a:t>
            </a:r>
            <a:endParaRPr lang="zh-CN" altLang="en-US" b="1">
              <a:sym typeface="+mn-ea"/>
            </a:endParaRPr>
          </a:p>
        </p:txBody>
      </p:sp>
      <p:graphicFrame>
        <p:nvGraphicFramePr>
          <p:cNvPr id="5" name="对象 -2147482527"/>
          <p:cNvGraphicFramePr/>
          <p:nvPr/>
        </p:nvGraphicFramePr>
        <p:xfrm>
          <a:off x="1684655" y="1454150"/>
          <a:ext cx="5638800" cy="3505200"/>
        </p:xfrm>
        <a:graphic>
          <a:graphicData uri="http://schemas.openxmlformats.org/presentationml/2006/ole">
            <mc:AlternateContent xmlns:mc="http://schemas.openxmlformats.org/markup-compatibility/2006">
              <mc:Choice xmlns:v="urn:schemas-microsoft-com:vml" Requires="v">
                <p:oleObj spid="_x0000_s11" name="" r:id="rId1" imgW="4822825" imgH="2942590" progId="Visio.Drawing.15">
                  <p:embed/>
                </p:oleObj>
              </mc:Choice>
              <mc:Fallback>
                <p:oleObj name="" r:id="rId1" imgW="4822825" imgH="2942590" progId="Visio.Drawing.15">
                  <p:embed/>
                  <p:pic>
                    <p:nvPicPr>
                      <p:cNvPr id="0" name="图片 10"/>
                      <p:cNvPicPr/>
                      <p:nvPr/>
                    </p:nvPicPr>
                    <p:blipFill>
                      <a:blip r:embed="rId2"/>
                      <a:stretch>
                        <a:fillRect/>
                      </a:stretch>
                    </p:blipFill>
                    <p:spPr>
                      <a:xfrm>
                        <a:off x="1684655" y="1454150"/>
                        <a:ext cx="5638800" cy="3505200"/>
                      </a:xfrm>
                      <a:prstGeom prst="rect">
                        <a:avLst/>
                      </a:prstGeom>
                      <a:noFill/>
                      <a:ln w="38100">
                        <a:noFill/>
                        <a:miter/>
                      </a:ln>
                    </p:spPr>
                  </p:pic>
                </p:oleObj>
              </mc:Fallback>
            </mc:AlternateContent>
          </a:graphicData>
        </a:graphic>
      </p:graphicFrame>
      <p:sp>
        <p:nvSpPr>
          <p:cNvPr id="12" name="文本框 11"/>
          <p:cNvSpPr txBox="1"/>
          <p:nvPr/>
        </p:nvSpPr>
        <p:spPr>
          <a:xfrm>
            <a:off x="1751965" y="4991735"/>
            <a:ext cx="5640070" cy="337185"/>
          </a:xfrm>
          <a:prstGeom prst="rect">
            <a:avLst/>
          </a:prstGeom>
        </p:spPr>
        <p:txBody>
          <a:bodyPr wrap="square">
            <a:spAutoFit/>
          </a:bodyPr>
          <a:p>
            <a:pPr marL="0" indent="0" algn="ctr" defTabSz="266700">
              <a:spcBef>
                <a:spcPct val="0"/>
              </a:spcBef>
              <a:spcAft>
                <a:spcPct val="0"/>
              </a:spcAft>
            </a:pPr>
            <a:r>
              <a:rPr lang="zh-CN" altLang="en-US" sz="1600" b="1"/>
              <a:t>超声-射频中继的过金属无线能量传输系统实验平台</a:t>
            </a:r>
            <a:endParaRPr lang="zh-CN" altLang="en-US" sz="1600">
              <a:latin typeface="宋体" panose="02010600030101010101" pitchFamily="2" charset="-122"/>
              <a:ea typeface="宋体" panose="02010600030101010101" pitchFamily="2" charset="-122"/>
            </a:endParaRPr>
          </a:p>
        </p:txBody>
      </p:sp>
      <p:sp>
        <p:nvSpPr>
          <p:cNvPr id="20" name="文本框 19"/>
          <p:cNvSpPr txBox="1"/>
          <p:nvPr/>
        </p:nvSpPr>
        <p:spPr>
          <a:xfrm>
            <a:off x="1033780" y="5446395"/>
            <a:ext cx="6940550" cy="922020"/>
          </a:xfrm>
          <a:prstGeom prst="rect">
            <a:avLst/>
          </a:prstGeom>
        </p:spPr>
        <p:txBody>
          <a:bodyPr wrap="square">
            <a:spAutoFit/>
          </a:bodyPr>
          <a:p>
            <a:pPr marL="0" indent="328930" algn="just" defTabSz="266700">
              <a:spcBef>
                <a:spcPct val="0"/>
              </a:spcBef>
              <a:spcAft>
                <a:spcPct val="0"/>
              </a:spcAft>
            </a:pPr>
            <a:r>
              <a:rPr lang="zh-CN" altLang="en-US">
                <a:latin typeface="Times New Roman" panose="02020603050405020304"/>
                <a:ea typeface="宋体" panose="02010600030101010101" pitchFamily="2" charset="-122"/>
              </a:rPr>
              <a:t>由右向</a:t>
            </a:r>
            <a:r>
              <a:rPr lang="zh-CN" altLang="en-US">
                <a:latin typeface="Times New Roman" panose="02020603050405020304"/>
                <a:ea typeface="宋体" panose="02010600030101010101" pitchFamily="2" charset="-122"/>
              </a:rPr>
              <a:t>左：信号发生器接功率放大器后连超声发射换能器，接收换能器接中继电路，射频接收电路置于中继电路</a:t>
            </a:r>
            <a:r>
              <a:rPr lang="en-US" altLang="zh-CN">
                <a:latin typeface="Times New Roman" panose="02020603050405020304"/>
                <a:ea typeface="宋体" panose="02010600030101010101" pitchFamily="2" charset="-122"/>
              </a:rPr>
              <a:t>3cm</a:t>
            </a:r>
            <a:r>
              <a:rPr lang="zh-CN" altLang="en-US">
                <a:latin typeface="Times New Roman" panose="02020603050405020304"/>
                <a:ea typeface="宋体" panose="02010600030101010101" pitchFamily="2" charset="-122"/>
              </a:rPr>
              <a:t>处，分别对超声和射频部分能量传输</a:t>
            </a:r>
            <a:r>
              <a:rPr lang="zh-CN" altLang="en-US">
                <a:latin typeface="Times New Roman" panose="02020603050405020304"/>
                <a:ea typeface="宋体" panose="02010600030101010101" pitchFamily="2" charset="-122"/>
              </a:rPr>
              <a:t>情况进行</a:t>
            </a:r>
            <a:r>
              <a:rPr lang="zh-CN" altLang="en-US">
                <a:latin typeface="Times New Roman" panose="02020603050405020304"/>
                <a:ea typeface="宋体" panose="02010600030101010101" pitchFamily="2" charset="-122"/>
              </a:rPr>
              <a:t>测试。</a:t>
            </a:r>
            <a:endParaRPr lang="zh-CN" altLang="en-US">
              <a:latin typeface="Times New Roman" panose="02020603050405020304"/>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01650"/>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a:t>
            </a:r>
            <a:r>
              <a:rPr lang="zh-CN" altLang="en-US" sz="2000" b="1">
                <a:sym typeface="+mn-ea"/>
              </a:rPr>
              <a:t>及优化</a:t>
            </a:r>
            <a:endParaRPr lang="zh-CN" altLang="en-US" sz="2000" b="1">
              <a:sym typeface="+mn-ea"/>
            </a:endParaRPr>
          </a:p>
        </p:txBody>
      </p:sp>
      <p:sp>
        <p:nvSpPr>
          <p:cNvPr id="10" name="文本框 9"/>
          <p:cNvSpPr txBox="1"/>
          <p:nvPr/>
        </p:nvSpPr>
        <p:spPr>
          <a:xfrm>
            <a:off x="73660" y="902970"/>
            <a:ext cx="547179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3</a:t>
            </a:r>
            <a:r>
              <a:rPr lang="zh-CN" altLang="en-US" b="1">
                <a:sym typeface="+mn-ea"/>
              </a:rPr>
              <a:t>）超声</a:t>
            </a:r>
            <a:r>
              <a:rPr lang="en-US" altLang="zh-CN" b="1">
                <a:sym typeface="+mn-ea"/>
              </a:rPr>
              <a:t>-</a:t>
            </a:r>
            <a:r>
              <a:rPr lang="zh-CN" altLang="en-US" b="1">
                <a:sym typeface="+mn-ea"/>
              </a:rPr>
              <a:t>射频中继的无线能量传输系统性能测试</a:t>
            </a:r>
            <a:endParaRPr lang="zh-CN" altLang="en-US" b="1">
              <a:sym typeface="+mn-ea"/>
            </a:endParaRPr>
          </a:p>
        </p:txBody>
      </p:sp>
      <p:pic>
        <p:nvPicPr>
          <p:cNvPr id="16" name="图片 4" descr="超声能量传输数据"/>
          <p:cNvPicPr>
            <a:picLocks noChangeAspect="1"/>
          </p:cNvPicPr>
          <p:nvPr/>
        </p:nvPicPr>
        <p:blipFill>
          <a:blip r:embed="rId1"/>
          <a:srcRect l="8089" t="9586" r="5418" b="5262"/>
          <a:stretch>
            <a:fillRect/>
          </a:stretch>
        </p:blipFill>
        <p:spPr>
          <a:xfrm>
            <a:off x="626745" y="1530350"/>
            <a:ext cx="3716020" cy="2800985"/>
          </a:xfrm>
          <a:prstGeom prst="rect">
            <a:avLst/>
          </a:prstGeom>
        </p:spPr>
      </p:pic>
      <p:pic>
        <p:nvPicPr>
          <p:cNvPr id="18" name="图片 141" descr="IMG_256"/>
          <p:cNvPicPr>
            <a:picLocks noChangeAspect="1"/>
          </p:cNvPicPr>
          <p:nvPr/>
        </p:nvPicPr>
        <p:blipFill>
          <a:blip r:embed="rId2"/>
          <a:srcRect l="9819" t="9987" r="11100" b="5803"/>
          <a:stretch>
            <a:fillRect/>
          </a:stretch>
        </p:blipFill>
        <p:spPr>
          <a:xfrm>
            <a:off x="4865370" y="1485265"/>
            <a:ext cx="3491230" cy="2846070"/>
          </a:xfrm>
          <a:prstGeom prst="rect">
            <a:avLst/>
          </a:prstGeom>
          <a:noFill/>
          <a:ln w="9525">
            <a:noFill/>
          </a:ln>
        </p:spPr>
      </p:pic>
      <p:sp>
        <p:nvSpPr>
          <p:cNvPr id="17" name="文本框 16"/>
          <p:cNvSpPr txBox="1"/>
          <p:nvPr/>
        </p:nvSpPr>
        <p:spPr>
          <a:xfrm>
            <a:off x="684530" y="4336415"/>
            <a:ext cx="3657600" cy="337185"/>
          </a:xfrm>
          <a:prstGeom prst="rect">
            <a:avLst/>
          </a:prstGeom>
        </p:spPr>
        <p:txBody>
          <a:bodyPr wrap="square">
            <a:spAutoFit/>
          </a:bodyPr>
          <a:p>
            <a:pPr marL="0" indent="0" algn="just" defTabSz="266700">
              <a:spcBef>
                <a:spcPct val="0"/>
              </a:spcBef>
              <a:spcAft>
                <a:spcPct val="0"/>
              </a:spcAft>
            </a:pPr>
            <a:r>
              <a:rPr lang="zh-CN" altLang="en-US" sz="1600" b="1"/>
              <a:t>二次侧功率和传输效率随着频率变化图</a:t>
            </a:r>
            <a:endParaRPr lang="zh-CN" altLang="en-US" sz="1600" b="1">
              <a:latin typeface="宋体" panose="02010600030101010101" pitchFamily="2" charset="-122"/>
              <a:ea typeface="宋体" panose="02010600030101010101" pitchFamily="2" charset="-122"/>
            </a:endParaRPr>
          </a:p>
        </p:txBody>
      </p:sp>
      <p:sp>
        <p:nvSpPr>
          <p:cNvPr id="19" name="文本框 18"/>
          <p:cNvSpPr txBox="1"/>
          <p:nvPr/>
        </p:nvSpPr>
        <p:spPr>
          <a:xfrm>
            <a:off x="4949825" y="4331335"/>
            <a:ext cx="3861435" cy="337185"/>
          </a:xfrm>
          <a:prstGeom prst="rect">
            <a:avLst/>
          </a:prstGeom>
        </p:spPr>
        <p:txBody>
          <a:bodyPr wrap="square">
            <a:spAutoFit/>
          </a:bodyPr>
          <a:p>
            <a:pPr marL="0" indent="0" algn="just" defTabSz="266700">
              <a:spcBef>
                <a:spcPct val="0"/>
              </a:spcBef>
              <a:spcAft>
                <a:spcPct val="0"/>
              </a:spcAft>
            </a:pPr>
            <a:r>
              <a:rPr lang="zh-CN" altLang="en-US" sz="1600" b="1"/>
              <a:t>不同距离下的传输功率（无金属影响）</a:t>
            </a:r>
            <a:endParaRPr lang="zh-CN" altLang="en-US" sz="1600" b="1"/>
          </a:p>
        </p:txBody>
      </p:sp>
      <p:sp>
        <p:nvSpPr>
          <p:cNvPr id="1051" name="矩形 1050"/>
          <p:cNvSpPr/>
          <p:nvPr/>
        </p:nvSpPr>
        <p:spPr>
          <a:xfrm>
            <a:off x="0" y="6176645"/>
            <a:ext cx="9144000" cy="676275"/>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超声部分：最大传输效率为</a:t>
            </a:r>
            <a:r>
              <a:rPr lang="zh-CN" altLang="en-US" sz="2000" b="1" dirty="0">
                <a:latin typeface="微软雅黑" panose="020B0503020204020204" charset="-122"/>
                <a:ea typeface="微软雅黑" panose="020B0503020204020204" charset="-122"/>
                <a:sym typeface="+mn-ea"/>
              </a:rPr>
              <a:t>25.6%</a:t>
            </a:r>
            <a:r>
              <a:rPr lang="zh-CN" altLang="en-US" sz="2000" b="1" dirty="0">
                <a:latin typeface="微软雅黑" panose="020B0503020204020204" charset="-122"/>
                <a:ea typeface="微软雅黑" panose="020B0503020204020204" charset="-122"/>
                <a:sym typeface="+mn-ea"/>
              </a:rPr>
              <a:t>，最大接收功率为</a:t>
            </a:r>
            <a:r>
              <a:rPr lang="zh-CN" altLang="en-US" sz="2000" b="1" dirty="0">
                <a:latin typeface="微软雅黑" panose="020B0503020204020204" charset="-122"/>
                <a:ea typeface="微软雅黑" panose="020B0503020204020204" charset="-122"/>
                <a:sym typeface="+mn-ea"/>
              </a:rPr>
              <a:t>85.6mW</a:t>
            </a:r>
            <a:endParaRPr lang="zh-CN" altLang="en-US" sz="2000" b="1" dirty="0">
              <a:latin typeface="微软雅黑" panose="020B0503020204020204" charset="-122"/>
              <a:ea typeface="微软雅黑" panose="020B0503020204020204" charset="-122"/>
              <a:sym typeface="+mn-ea"/>
            </a:endParaRPr>
          </a:p>
          <a:p>
            <a:pPr lvl="0" algn="ctr">
              <a:buClrTx/>
              <a:buSzTx/>
              <a:buFontTx/>
            </a:pPr>
            <a:r>
              <a:rPr lang="zh-CN" altLang="en-US" sz="2000" b="1" dirty="0">
                <a:latin typeface="微软雅黑" panose="020B0503020204020204" charset="-122"/>
                <a:ea typeface="微软雅黑" panose="020B0503020204020204" charset="-122"/>
                <a:sym typeface="+mn-ea"/>
              </a:rPr>
              <a:t>射频部分：</a:t>
            </a:r>
            <a:r>
              <a:rPr lang="zh-CN" altLang="en-US" sz="2000" b="1" dirty="0">
                <a:latin typeface="微软雅黑" panose="020B0503020204020204" charset="-122"/>
                <a:ea typeface="微软雅黑" panose="020B0503020204020204" charset="-122"/>
                <a:sym typeface="+mn-ea"/>
              </a:rPr>
              <a:t>中继电路与接收电路距离</a:t>
            </a:r>
            <a:r>
              <a:rPr lang="zh-CN" altLang="en-US" sz="2000" b="1" dirty="0">
                <a:latin typeface="微软雅黑" panose="020B0503020204020204" charset="-122"/>
                <a:ea typeface="微软雅黑" panose="020B0503020204020204" charset="-122"/>
                <a:sym typeface="+mn-ea"/>
              </a:rPr>
              <a:t>≤3cm时，能量稳定在8.5mW</a:t>
            </a:r>
            <a:endParaRPr lang="zh-CN" altLang="en-US" sz="2000" b="1" dirty="0">
              <a:latin typeface="微软雅黑" panose="020B0503020204020204" charset="-122"/>
              <a:ea typeface="微软雅黑" panose="020B0503020204020204" charset="-122"/>
              <a:sym typeface="+mn-ea"/>
            </a:endParaRPr>
          </a:p>
        </p:txBody>
      </p:sp>
      <p:sp>
        <p:nvSpPr>
          <p:cNvPr id="6" name="文本框 5"/>
          <p:cNvSpPr txBox="1"/>
          <p:nvPr/>
        </p:nvSpPr>
        <p:spPr>
          <a:xfrm>
            <a:off x="193040" y="4712970"/>
            <a:ext cx="4379595" cy="1476375"/>
          </a:xfrm>
          <a:prstGeom prst="rect">
            <a:avLst/>
          </a:prstGeom>
        </p:spPr>
        <p:txBody>
          <a:bodyPr wrap="square">
            <a:spAutoFit/>
          </a:bodyPr>
          <a:p>
            <a:pPr marL="0" indent="328930" algn="just" defTabSz="266700">
              <a:spcBef>
                <a:spcPct val="0"/>
              </a:spcBef>
              <a:spcAft>
                <a:spcPct val="0"/>
              </a:spcAft>
            </a:pPr>
            <a:r>
              <a:rPr lang="zh-CN" altLang="en-US">
                <a:solidFill>
                  <a:srgbClr val="000000"/>
                </a:solidFill>
                <a:latin typeface="Times New Roman" panose="02020603050405020304"/>
                <a:ea typeface="宋体" panose="02010600030101010101" pitchFamily="2" charset="-122"/>
              </a:rPr>
              <a:t>当频率为</a:t>
            </a:r>
            <a:r>
              <a:rPr lang="en-US" altLang="zh-CN">
                <a:solidFill>
                  <a:srgbClr val="000000"/>
                </a:solidFill>
                <a:latin typeface="Times New Roman" panose="02020603050405020304"/>
                <a:ea typeface="Times New Roman" panose="02020603050405020304"/>
              </a:rPr>
              <a:t>1.05MHz</a:t>
            </a:r>
            <a:r>
              <a:rPr lang="zh-CN" altLang="en-US">
                <a:solidFill>
                  <a:srgbClr val="000000"/>
                </a:solidFill>
                <a:latin typeface="Times New Roman" panose="02020603050405020304"/>
                <a:ea typeface="宋体" panose="02010600030101010101" pitchFamily="2" charset="-122"/>
              </a:rPr>
              <a:t>时，超声</a:t>
            </a:r>
            <a:r>
              <a:rPr lang="en-US" altLang="zh-CN">
                <a:solidFill>
                  <a:srgbClr val="000000"/>
                </a:solidFill>
                <a:latin typeface="Times New Roman" panose="02020603050405020304"/>
                <a:ea typeface="Times New Roman" panose="02020603050405020304"/>
              </a:rPr>
              <a:t>-</a:t>
            </a:r>
            <a:r>
              <a:rPr lang="zh-CN" altLang="en-US">
                <a:solidFill>
                  <a:srgbClr val="000000"/>
                </a:solidFill>
                <a:latin typeface="Times New Roman" panose="02020603050405020304"/>
                <a:ea typeface="宋体" panose="02010600030101010101" pitchFamily="2" charset="-122"/>
              </a:rPr>
              <a:t>射频中继电路的最大接收功率为</a:t>
            </a:r>
            <a:r>
              <a:rPr lang="en-US" altLang="zh-CN">
                <a:solidFill>
                  <a:srgbClr val="000000"/>
                </a:solidFill>
                <a:latin typeface="Times New Roman" panose="02020603050405020304"/>
                <a:ea typeface="Times New Roman" panose="02020603050405020304"/>
              </a:rPr>
              <a:t>85.6mW</a:t>
            </a:r>
            <a:r>
              <a:rPr lang="zh-CN" altLang="en-US">
                <a:solidFill>
                  <a:srgbClr val="000000"/>
                </a:solidFill>
                <a:latin typeface="Times New Roman" panose="02020603050405020304"/>
                <a:ea typeface="宋体" panose="02010600030101010101" pitchFamily="2" charset="-122"/>
              </a:rPr>
              <a:t>；当频率为</a:t>
            </a:r>
            <a:r>
              <a:rPr lang="en-US" altLang="zh-CN">
                <a:solidFill>
                  <a:srgbClr val="000000"/>
                </a:solidFill>
                <a:latin typeface="Times New Roman" panose="02020603050405020304"/>
                <a:ea typeface="Times New Roman" panose="02020603050405020304"/>
              </a:rPr>
              <a:t>1.08MHz</a:t>
            </a:r>
            <a:r>
              <a:rPr lang="zh-CN" altLang="en-US">
                <a:solidFill>
                  <a:srgbClr val="000000"/>
                </a:solidFill>
                <a:latin typeface="Times New Roman" panose="02020603050405020304"/>
                <a:ea typeface="宋体" panose="02010600030101010101" pitchFamily="2" charset="-122"/>
              </a:rPr>
              <a:t>时，超声模块部分的最大传输效率为</a:t>
            </a:r>
            <a:r>
              <a:rPr lang="en-US" altLang="zh-CN">
                <a:solidFill>
                  <a:srgbClr val="000000"/>
                </a:solidFill>
                <a:latin typeface="Times New Roman" panose="02020603050405020304"/>
                <a:ea typeface="Times New Roman" panose="02020603050405020304"/>
              </a:rPr>
              <a:t>25.6%</a:t>
            </a:r>
            <a:r>
              <a:rPr lang="zh-CN" altLang="en-US">
                <a:solidFill>
                  <a:srgbClr val="000000"/>
                </a:solidFill>
                <a:latin typeface="Times New Roman" panose="02020603050405020304"/>
                <a:ea typeface="宋体" panose="02010600030101010101" pitchFamily="2" charset="-122"/>
              </a:rPr>
              <a:t>。该频率段附近中继电路工作正常。</a:t>
            </a:r>
            <a:endParaRPr lang="zh-CN" altLang="en-US">
              <a:solidFill>
                <a:srgbClr val="000000"/>
              </a:solidFill>
              <a:latin typeface="Times New Roman" panose="02020603050405020304"/>
              <a:ea typeface="宋体" panose="02010600030101010101" pitchFamily="2" charset="-122"/>
            </a:endParaRPr>
          </a:p>
        </p:txBody>
      </p:sp>
      <p:sp>
        <p:nvSpPr>
          <p:cNvPr id="7" name="文本框 6"/>
          <p:cNvSpPr txBox="1"/>
          <p:nvPr/>
        </p:nvSpPr>
        <p:spPr>
          <a:xfrm>
            <a:off x="4734560" y="4712970"/>
            <a:ext cx="4157980" cy="922020"/>
          </a:xfrm>
          <a:prstGeom prst="rect">
            <a:avLst/>
          </a:prstGeom>
        </p:spPr>
        <p:txBody>
          <a:bodyPr wrap="square">
            <a:spAutoFit/>
          </a:bodyPr>
          <a:p>
            <a:pPr marL="0" indent="328930" algn="just" defTabSz="266700">
              <a:spcBef>
                <a:spcPct val="0"/>
              </a:spcBef>
              <a:spcAft>
                <a:spcPct val="0"/>
              </a:spcAft>
            </a:pPr>
            <a:r>
              <a:rPr lang="zh-CN" altLang="en-US">
                <a:solidFill>
                  <a:srgbClr val="000000"/>
                </a:solidFill>
                <a:latin typeface="Times New Roman" panose="02020603050405020304"/>
                <a:ea typeface="宋体" panose="02010600030101010101" pitchFamily="2" charset="-122"/>
              </a:rPr>
              <a:t>中继电路与接收电路距离</a:t>
            </a:r>
            <a:r>
              <a:rPr lang="en-US" altLang="zh-CN">
                <a:solidFill>
                  <a:srgbClr val="000000"/>
                </a:solidFill>
                <a:latin typeface="Times New Roman" panose="02020603050405020304"/>
                <a:ea typeface="宋体" panose="02010600030101010101" pitchFamily="2" charset="-122"/>
              </a:rPr>
              <a:t>≤3cm</a:t>
            </a:r>
            <a:r>
              <a:rPr lang="zh-CN" altLang="en-US">
                <a:solidFill>
                  <a:srgbClr val="000000"/>
                </a:solidFill>
                <a:latin typeface="Times New Roman" panose="02020603050405020304"/>
                <a:ea typeface="宋体" panose="02010600030101010101" pitchFamily="2" charset="-122"/>
              </a:rPr>
              <a:t>时，能量稳定在</a:t>
            </a:r>
            <a:r>
              <a:rPr lang="en-US" altLang="zh-CN">
                <a:solidFill>
                  <a:srgbClr val="000000"/>
                </a:solidFill>
                <a:latin typeface="Times New Roman" panose="02020603050405020304"/>
                <a:ea typeface="宋体" panose="02010600030101010101" pitchFamily="2" charset="-122"/>
              </a:rPr>
              <a:t>8.5mW</a:t>
            </a:r>
            <a:r>
              <a:rPr lang="zh-CN" altLang="en-US">
                <a:solidFill>
                  <a:srgbClr val="000000"/>
                </a:solidFill>
                <a:latin typeface="Times New Roman" panose="02020603050405020304"/>
                <a:ea typeface="宋体" panose="02010600030101010101" pitchFamily="2" charset="-122"/>
              </a:rPr>
              <a:t>；</a:t>
            </a:r>
            <a:r>
              <a:rPr lang="en-US" altLang="zh-CN">
                <a:solidFill>
                  <a:srgbClr val="000000"/>
                </a:solidFill>
                <a:latin typeface="Times New Roman" panose="02020603050405020304"/>
                <a:ea typeface="宋体" panose="02010600030101010101" pitchFamily="2" charset="-122"/>
              </a:rPr>
              <a:t>&gt;3cm</a:t>
            </a:r>
            <a:r>
              <a:rPr lang="zh-CN" altLang="en-US">
                <a:solidFill>
                  <a:srgbClr val="000000"/>
                </a:solidFill>
                <a:latin typeface="Times New Roman" panose="02020603050405020304"/>
                <a:ea typeface="宋体" panose="02010600030101010101" pitchFamily="2" charset="-122"/>
              </a:rPr>
              <a:t>时快速下降，</a:t>
            </a:r>
            <a:r>
              <a:rPr lang="en-US" altLang="zh-CN">
                <a:solidFill>
                  <a:srgbClr val="000000"/>
                </a:solidFill>
                <a:latin typeface="Times New Roman" panose="02020603050405020304"/>
                <a:ea typeface="宋体" panose="02010600030101010101" pitchFamily="2" charset="-122"/>
              </a:rPr>
              <a:t>&gt;5.2cm</a:t>
            </a:r>
            <a:r>
              <a:rPr lang="zh-CN" altLang="en-US">
                <a:solidFill>
                  <a:srgbClr val="000000"/>
                </a:solidFill>
                <a:latin typeface="Times New Roman" panose="02020603050405020304"/>
                <a:ea typeface="宋体" panose="02010600030101010101" pitchFamily="2" charset="-122"/>
              </a:rPr>
              <a:t>后低于</a:t>
            </a:r>
            <a:r>
              <a:rPr lang="en-US" altLang="zh-CN">
                <a:solidFill>
                  <a:srgbClr val="000000"/>
                </a:solidFill>
                <a:latin typeface="Times New Roman" panose="02020603050405020304"/>
                <a:ea typeface="宋体" panose="02010600030101010101" pitchFamily="2" charset="-122"/>
              </a:rPr>
              <a:t>MCU</a:t>
            </a:r>
            <a:r>
              <a:rPr lang="zh-CN" altLang="en-US">
                <a:solidFill>
                  <a:srgbClr val="000000"/>
                </a:solidFill>
                <a:latin typeface="Times New Roman" panose="02020603050405020304"/>
                <a:ea typeface="宋体" panose="02010600030101010101" pitchFamily="2" charset="-122"/>
              </a:rPr>
              <a:t>工作阈值而失效。</a:t>
            </a:r>
            <a:endParaRPr lang="zh-CN" altLang="en-US">
              <a:solidFill>
                <a:srgbClr val="000000"/>
              </a:solidFill>
              <a:latin typeface="Times New Roman" panose="020206030504050203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blinds(horizontal)">
                                      <p:cBhvr>
                                        <p:cTn id="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5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51117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a:t>
            </a:r>
            <a:r>
              <a:rPr lang="zh-CN" altLang="en-US" sz="2000" b="1">
                <a:sym typeface="+mn-ea"/>
              </a:rPr>
              <a:t>及优化</a:t>
            </a:r>
            <a:endParaRPr lang="zh-CN" altLang="en-US" sz="2000" b="1">
              <a:sym typeface="+mn-ea"/>
            </a:endParaRPr>
          </a:p>
        </p:txBody>
      </p:sp>
      <p:sp>
        <p:nvSpPr>
          <p:cNvPr id="10" name="文本框 9"/>
          <p:cNvSpPr txBox="1"/>
          <p:nvPr/>
        </p:nvSpPr>
        <p:spPr>
          <a:xfrm>
            <a:off x="73660" y="912495"/>
            <a:ext cx="547179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4</a:t>
            </a:r>
            <a:r>
              <a:rPr lang="zh-CN" altLang="en-US" b="1">
                <a:sym typeface="+mn-ea"/>
              </a:rPr>
              <a:t>）超声</a:t>
            </a:r>
            <a:r>
              <a:rPr lang="en-US" altLang="zh-CN" b="1">
                <a:sym typeface="+mn-ea"/>
              </a:rPr>
              <a:t>-</a:t>
            </a:r>
            <a:r>
              <a:rPr lang="zh-CN" altLang="en-US" b="1">
                <a:sym typeface="+mn-ea"/>
              </a:rPr>
              <a:t>射频中继的无线数据传输系统性能测试</a:t>
            </a:r>
            <a:endParaRPr lang="zh-CN" altLang="en-US" b="1">
              <a:sym typeface="+mn-ea"/>
            </a:endParaRPr>
          </a:p>
        </p:txBody>
      </p:sp>
      <p:graphicFrame>
        <p:nvGraphicFramePr>
          <p:cNvPr id="5" name="对象 -2147482526"/>
          <p:cNvGraphicFramePr/>
          <p:nvPr/>
        </p:nvGraphicFramePr>
        <p:xfrm>
          <a:off x="1790700" y="1376680"/>
          <a:ext cx="5562600" cy="3505200"/>
        </p:xfrm>
        <a:graphic>
          <a:graphicData uri="http://schemas.openxmlformats.org/presentationml/2006/ole">
            <mc:AlternateContent xmlns:mc="http://schemas.openxmlformats.org/markup-compatibility/2006">
              <mc:Choice xmlns:v="urn:schemas-microsoft-com:vml" Requires="v">
                <p:oleObj spid="_x0000_s11" name="" r:id="rId1" imgW="4733290" imgH="2962275" progId="Visio.Drawing.15">
                  <p:embed/>
                </p:oleObj>
              </mc:Choice>
              <mc:Fallback>
                <p:oleObj name="" r:id="rId1" imgW="4733290" imgH="2962275" progId="Visio.Drawing.15">
                  <p:embed/>
                  <p:pic>
                    <p:nvPicPr>
                      <p:cNvPr id="0" name="图片 10"/>
                      <p:cNvPicPr/>
                      <p:nvPr/>
                    </p:nvPicPr>
                    <p:blipFill>
                      <a:blip r:embed="rId2"/>
                      <a:stretch>
                        <a:fillRect/>
                      </a:stretch>
                    </p:blipFill>
                    <p:spPr>
                      <a:xfrm>
                        <a:off x="1790700" y="1376680"/>
                        <a:ext cx="5562600" cy="3505200"/>
                      </a:xfrm>
                      <a:prstGeom prst="rect">
                        <a:avLst/>
                      </a:prstGeom>
                      <a:noFill/>
                      <a:ln w="38100">
                        <a:noFill/>
                        <a:miter/>
                      </a:ln>
                    </p:spPr>
                  </p:pic>
                </p:oleObj>
              </mc:Fallback>
            </mc:AlternateContent>
          </a:graphicData>
        </a:graphic>
      </p:graphicFrame>
      <p:sp>
        <p:nvSpPr>
          <p:cNvPr id="12" name="文本框 11"/>
          <p:cNvSpPr txBox="1"/>
          <p:nvPr/>
        </p:nvSpPr>
        <p:spPr>
          <a:xfrm>
            <a:off x="2429510" y="4901565"/>
            <a:ext cx="4342765" cy="337185"/>
          </a:xfrm>
          <a:prstGeom prst="rect">
            <a:avLst/>
          </a:prstGeom>
        </p:spPr>
        <p:txBody>
          <a:bodyPr wrap="square">
            <a:spAutoFit/>
          </a:bodyPr>
          <a:p>
            <a:pPr marL="0" indent="0" algn="just" defTabSz="266700">
              <a:spcBef>
                <a:spcPct val="0"/>
              </a:spcBef>
              <a:spcAft>
                <a:spcPct val="0"/>
              </a:spcAft>
            </a:pPr>
            <a:r>
              <a:rPr lang="zh-CN" altLang="en-US" sz="1600" b="1"/>
              <a:t>超声-射频中继的过金属数据传输系统实验平台</a:t>
            </a:r>
            <a:endParaRPr lang="zh-CN" altLang="en-US" sz="1600">
              <a:latin typeface="宋体" panose="02010600030101010101" pitchFamily="2" charset="-122"/>
              <a:ea typeface="宋体" panose="02010600030101010101" pitchFamily="2" charset="-122"/>
            </a:endParaRPr>
          </a:p>
        </p:txBody>
      </p:sp>
      <p:sp>
        <p:nvSpPr>
          <p:cNvPr id="23" name="文本框 22"/>
          <p:cNvSpPr txBox="1"/>
          <p:nvPr/>
        </p:nvSpPr>
        <p:spPr>
          <a:xfrm>
            <a:off x="1362710" y="5324475"/>
            <a:ext cx="6400800" cy="1198880"/>
          </a:xfrm>
          <a:prstGeom prst="rect">
            <a:avLst/>
          </a:prstGeom>
        </p:spPr>
        <p:txBody>
          <a:bodyPr wrap="square">
            <a:spAutoFit/>
          </a:bodyPr>
          <a:p>
            <a:pPr marL="0" indent="328930" algn="just" defTabSz="266700">
              <a:spcBef>
                <a:spcPct val="0"/>
              </a:spcBef>
              <a:spcAft>
                <a:spcPct val="0"/>
              </a:spcAft>
            </a:pPr>
            <a:r>
              <a:rPr lang="zh-CN" altLang="en-US">
                <a:latin typeface="Times New Roman" panose="02020603050405020304"/>
                <a:ea typeface="宋体" panose="02010600030101010101" pitchFamily="2" charset="-122"/>
                <a:sym typeface="+mn-ea"/>
              </a:rPr>
              <a:t>由左向右：射频数据发送电路和超声</a:t>
            </a:r>
            <a:r>
              <a:rPr lang="en-US" altLang="zh-CN">
                <a:latin typeface="Times New Roman" panose="02020603050405020304"/>
                <a:ea typeface="宋体" panose="02010600030101010101" pitchFamily="2" charset="-122"/>
                <a:sym typeface="+mn-ea"/>
              </a:rPr>
              <a:t>-</a:t>
            </a:r>
            <a:r>
              <a:rPr lang="zh-CN" altLang="en-US">
                <a:latin typeface="Times New Roman" panose="02020603050405020304"/>
                <a:ea typeface="宋体" panose="02010600030101010101" pitchFamily="2" charset="-122"/>
                <a:sym typeface="+mn-ea"/>
              </a:rPr>
              <a:t>射频中继电路置于超声发射端，将中继电路输出接到发射换能器；然后将接收端换能器接到超声数据解调电路，最后通过</a:t>
            </a:r>
            <a:r>
              <a:rPr lang="en-US" altLang="zh-CN">
                <a:latin typeface="Times New Roman" panose="02020603050405020304"/>
                <a:ea typeface="Times New Roman" panose="02020603050405020304"/>
                <a:sym typeface="+mn-ea"/>
              </a:rPr>
              <a:t>USB</a:t>
            </a:r>
            <a:r>
              <a:rPr lang="zh-CN" altLang="en-US">
                <a:latin typeface="Times New Roman" panose="02020603050405020304"/>
                <a:ea typeface="宋体" panose="02010600030101010101" pitchFamily="2" charset="-122"/>
                <a:sym typeface="+mn-ea"/>
              </a:rPr>
              <a:t>将数据解调电路的输出接到电脑</a:t>
            </a:r>
            <a:r>
              <a:rPr lang="en-US" altLang="zh-CN">
                <a:latin typeface="Times New Roman" panose="02020603050405020304"/>
                <a:ea typeface="宋体" panose="02010600030101010101" pitchFamily="2" charset="-122"/>
                <a:sym typeface="+mn-ea"/>
              </a:rPr>
              <a:t>PC</a:t>
            </a:r>
            <a:r>
              <a:rPr lang="zh-CN" altLang="en-US">
                <a:latin typeface="Times New Roman" panose="02020603050405020304"/>
                <a:ea typeface="宋体" panose="02010600030101010101" pitchFamily="2" charset="-122"/>
                <a:sym typeface="+mn-ea"/>
              </a:rPr>
              <a:t>端。</a:t>
            </a:r>
            <a:endParaRPr lang="zh-CN" altLang="en-US">
              <a:latin typeface="Times New Roman" panose="02020603050405020304"/>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82994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b="1" dirty="0">
              <a:latin typeface="微软雅黑" panose="020B0503020204020204" charset="-122"/>
              <a:ea typeface="微软雅黑" panose="020B0503020204020204" charset="-122"/>
              <a:sym typeface="+mn-ea"/>
            </a:endParaRPr>
          </a:p>
          <a:p>
            <a:pPr marR="0" algn="ctr" defTabSz="914400">
              <a:buClrTx/>
              <a:buSzTx/>
              <a:buFontTx/>
              <a:buNone/>
              <a:defRPr/>
            </a:pP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scene3d>
                  <a:camera prst="orthographicFront"/>
                  <a:lightRig rig="threePt" dir="t"/>
                </a:scene3d>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49593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a:t>
            </a:r>
            <a:r>
              <a:rPr lang="zh-CN" altLang="en-US" sz="2000" b="1">
                <a:sym typeface="+mn-ea"/>
              </a:rPr>
              <a:t>及优化</a:t>
            </a:r>
            <a:endParaRPr lang="zh-CN" altLang="en-US" sz="2000" b="1">
              <a:sym typeface="+mn-ea"/>
            </a:endParaRPr>
          </a:p>
        </p:txBody>
      </p:sp>
      <p:sp>
        <p:nvSpPr>
          <p:cNvPr id="10" name="文本框 9"/>
          <p:cNvSpPr txBox="1"/>
          <p:nvPr/>
        </p:nvSpPr>
        <p:spPr>
          <a:xfrm>
            <a:off x="73660" y="883920"/>
            <a:ext cx="5471795"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5</a:t>
            </a:r>
            <a:r>
              <a:rPr lang="zh-CN" altLang="en-US" b="1">
                <a:sym typeface="+mn-ea"/>
              </a:rPr>
              <a:t>）超声</a:t>
            </a:r>
            <a:r>
              <a:rPr lang="en-US" altLang="zh-CN" b="1">
                <a:sym typeface="+mn-ea"/>
              </a:rPr>
              <a:t>-</a:t>
            </a:r>
            <a:r>
              <a:rPr lang="zh-CN" altLang="en-US" b="1">
                <a:sym typeface="+mn-ea"/>
              </a:rPr>
              <a:t>射频中继的无线数据传输系统性能测试</a:t>
            </a:r>
            <a:endParaRPr lang="zh-CN" altLang="en-US" b="1">
              <a:sym typeface="+mn-ea"/>
            </a:endParaRPr>
          </a:p>
        </p:txBody>
      </p:sp>
      <p:pic>
        <p:nvPicPr>
          <p:cNvPr id="27" name="图片 27" descr="7a74b63b846d4e2ba3d0dd6b8177068"/>
          <p:cNvPicPr>
            <a:picLocks noChangeAspect="1"/>
          </p:cNvPicPr>
          <p:nvPr/>
        </p:nvPicPr>
        <p:blipFill>
          <a:blip r:embed="rId1"/>
          <a:srcRect r="14633"/>
          <a:stretch>
            <a:fillRect/>
          </a:stretch>
        </p:blipFill>
        <p:spPr>
          <a:xfrm>
            <a:off x="785495" y="1393825"/>
            <a:ext cx="2227580" cy="1529715"/>
          </a:xfrm>
          <a:prstGeom prst="rect">
            <a:avLst/>
          </a:prstGeom>
        </p:spPr>
      </p:pic>
      <p:pic>
        <p:nvPicPr>
          <p:cNvPr id="38" name="图片 38" descr="2ed7a57d220ddc0f91c9adf9a0a265b"/>
          <p:cNvPicPr>
            <a:picLocks noChangeAspect="1"/>
          </p:cNvPicPr>
          <p:nvPr/>
        </p:nvPicPr>
        <p:blipFill>
          <a:blip r:embed="rId2"/>
          <a:srcRect r="14699"/>
          <a:stretch>
            <a:fillRect/>
          </a:stretch>
        </p:blipFill>
        <p:spPr>
          <a:xfrm>
            <a:off x="3418205" y="1393190"/>
            <a:ext cx="2227580" cy="1530350"/>
          </a:xfrm>
          <a:prstGeom prst="rect">
            <a:avLst/>
          </a:prstGeom>
        </p:spPr>
      </p:pic>
      <p:pic>
        <p:nvPicPr>
          <p:cNvPr id="41" name="图片 41" descr="8246199705f843a76ee63fe3e949b6e"/>
          <p:cNvPicPr>
            <a:picLocks noChangeAspect="1"/>
          </p:cNvPicPr>
          <p:nvPr/>
        </p:nvPicPr>
        <p:blipFill>
          <a:blip r:embed="rId3"/>
          <a:srcRect r="14699"/>
          <a:stretch>
            <a:fillRect/>
          </a:stretch>
        </p:blipFill>
        <p:spPr>
          <a:xfrm>
            <a:off x="6027420" y="1393825"/>
            <a:ext cx="2227580" cy="1530350"/>
          </a:xfrm>
          <a:prstGeom prst="rect">
            <a:avLst/>
          </a:prstGeom>
        </p:spPr>
      </p:pic>
      <p:pic>
        <p:nvPicPr>
          <p:cNvPr id="39" name="图片 103"/>
          <p:cNvPicPr>
            <a:picLocks noChangeAspect="1"/>
          </p:cNvPicPr>
          <p:nvPr/>
        </p:nvPicPr>
        <p:blipFill>
          <a:blip r:embed="rId4"/>
          <a:stretch>
            <a:fillRect/>
          </a:stretch>
        </p:blipFill>
        <p:spPr>
          <a:xfrm>
            <a:off x="379095" y="3399155"/>
            <a:ext cx="3165475" cy="2493645"/>
          </a:xfrm>
          <a:prstGeom prst="rect">
            <a:avLst/>
          </a:prstGeom>
          <a:noFill/>
          <a:ln>
            <a:noFill/>
          </a:ln>
        </p:spPr>
      </p:pic>
      <p:sp>
        <p:nvSpPr>
          <p:cNvPr id="16" name="文本框 15"/>
          <p:cNvSpPr txBox="1"/>
          <p:nvPr/>
        </p:nvSpPr>
        <p:spPr>
          <a:xfrm>
            <a:off x="3993515" y="5958205"/>
            <a:ext cx="4790440" cy="337185"/>
          </a:xfrm>
          <a:prstGeom prst="rect">
            <a:avLst/>
          </a:prstGeom>
        </p:spPr>
        <p:txBody>
          <a:bodyPr wrap="square">
            <a:spAutoFit/>
          </a:bodyPr>
          <a:p>
            <a:pPr marL="0" indent="0" algn="ctr" defTabSz="266700">
              <a:spcBef>
                <a:spcPct val="0"/>
              </a:spcBef>
              <a:spcAft>
                <a:spcPct val="0"/>
              </a:spcAft>
            </a:pPr>
            <a:r>
              <a:rPr lang="zh-CN" altLang="en-US" sz="1600" b="1"/>
              <a:t>超声-射频中继系统误比特率测试结果</a:t>
            </a:r>
            <a:endParaRPr lang="zh-CN" altLang="en-US" sz="1600" b="1"/>
          </a:p>
        </p:txBody>
      </p:sp>
      <p:graphicFrame>
        <p:nvGraphicFramePr>
          <p:cNvPr id="20" name="表格 19"/>
          <p:cNvGraphicFramePr/>
          <p:nvPr/>
        </p:nvGraphicFramePr>
        <p:xfrm>
          <a:off x="3898265" y="3792220"/>
          <a:ext cx="4861560" cy="1939290"/>
        </p:xfrm>
        <a:graphic>
          <a:graphicData uri="http://schemas.openxmlformats.org/drawingml/2006/table">
            <a:tbl>
              <a:tblPr firstRow="1" bandRow="1">
                <a:tableStyleId>{5C22544A-7EE6-4342-B048-85BDC9FD1C3A}</a:tableStyleId>
              </a:tblPr>
              <a:tblGrid>
                <a:gridCol w="1215390"/>
                <a:gridCol w="1215390"/>
                <a:gridCol w="1215390"/>
                <a:gridCol w="1215390"/>
              </a:tblGrid>
              <a:tr h="594360">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平均数据传输速率(kbps)</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发送字节数</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接收正确字节数</a:t>
                      </a:r>
                      <a:endPar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nchor="t" anchorCtr="0"/>
                </a:tc>
                <a:tc>
                  <a:txBody>
                    <a:bodyPr/>
                    <a:p>
                      <a:pPr marL="0" algn="ctr">
                        <a:buClrTx/>
                        <a:buSzTx/>
                        <a:buFontTx/>
                      </a:pPr>
                      <a:r>
                        <a:rPr lang="en-US" altLang="zh-CN" sz="1600" b="0" dirty="0">
                          <a:solidFill>
                            <a:schemeClr val="dk1"/>
                          </a:solidFill>
                          <a:latin typeface="黑体" panose="02010609060101010101" pitchFamily="49" charset="-122"/>
                          <a:ea typeface="黑体" panose="02010609060101010101" pitchFamily="49" charset="-122"/>
                          <a:cs typeface="黑体" panose="02010609060101010101" pitchFamily="49" charset="-122"/>
                        </a:rPr>
                        <a:t>误比特率</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7.13</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15.47</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r h="448310">
                <a:tc>
                  <a:txBody>
                    <a:bodyPr/>
                    <a:p>
                      <a:pPr marL="0" algn="ctr">
                        <a:buClrTx/>
                        <a:buSzTx/>
                        <a:buFontTx/>
                      </a:pPr>
                      <a:r>
                        <a:rPr lang="en-US" altLang="zh-CN" sz="1600" dirty="0">
                          <a:solidFill>
                            <a:schemeClr val="dk1"/>
                          </a:solidFill>
                        </a:rPr>
                        <a:t>18.35</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5000</a:t>
                      </a:r>
                      <a:endParaRPr lang="en-US" altLang="zh-CN" sz="1600" dirty="0">
                        <a:solidFill>
                          <a:schemeClr val="dk1"/>
                        </a:solidFill>
                      </a:endParaRPr>
                    </a:p>
                  </a:txBody>
                  <a:tcPr marL="68580" marR="68580" marT="0" marB="0" anchor="t" anchorCtr="0"/>
                </a:tc>
                <a:tc>
                  <a:txBody>
                    <a:bodyPr/>
                    <a:p>
                      <a:pPr marL="0" algn="ctr">
                        <a:buClrTx/>
                        <a:buSzTx/>
                        <a:buFontTx/>
                      </a:pPr>
                      <a:r>
                        <a:rPr lang="en-US" altLang="zh-CN" sz="1600" dirty="0">
                          <a:solidFill>
                            <a:schemeClr val="dk1"/>
                          </a:solidFill>
                        </a:rPr>
                        <a:t>0%</a:t>
                      </a:r>
                      <a:endParaRPr lang="en-US" altLang="zh-CN" sz="1600" dirty="0">
                        <a:solidFill>
                          <a:schemeClr val="dk1"/>
                        </a:solidFill>
                      </a:endParaRPr>
                    </a:p>
                  </a:txBody>
                  <a:tcPr marL="68580" marR="68580" marT="0" marB="0" anchor="t" anchorCtr="0"/>
                </a:tc>
              </a:tr>
            </a:tbl>
          </a:graphicData>
        </a:graphic>
      </p:graphicFrame>
      <p:sp>
        <p:nvSpPr>
          <p:cNvPr id="22" name="文本框 21"/>
          <p:cNvSpPr txBox="1"/>
          <p:nvPr/>
        </p:nvSpPr>
        <p:spPr>
          <a:xfrm>
            <a:off x="379730" y="5958205"/>
            <a:ext cx="3162300" cy="337185"/>
          </a:xfrm>
          <a:prstGeom prst="rect">
            <a:avLst/>
          </a:prstGeom>
        </p:spPr>
        <p:txBody>
          <a:bodyPr wrap="square">
            <a:spAutoFit/>
          </a:bodyPr>
          <a:p>
            <a:pPr marL="0" indent="0" algn="ctr" defTabSz="266700">
              <a:spcBef>
                <a:spcPct val="0"/>
              </a:spcBef>
              <a:spcAft>
                <a:spcPct val="0"/>
              </a:spcAft>
            </a:pPr>
            <a:r>
              <a:rPr lang="zh-CN" altLang="en-US" sz="1600" b="1"/>
              <a:t>串口助手测试数据界面</a:t>
            </a:r>
            <a:endParaRPr lang="zh-CN" altLang="en-US" sz="1600" b="1">
              <a:latin typeface="宋体" panose="02010600030101010101" pitchFamily="2" charset="-122"/>
              <a:ea typeface="宋体" panose="02010600030101010101" pitchFamily="2" charset="-122"/>
            </a:endParaRPr>
          </a:p>
        </p:txBody>
      </p:sp>
      <p:sp>
        <p:nvSpPr>
          <p:cNvPr id="1051" name="矩形 1050"/>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超声-射频数据传输系统</a:t>
            </a:r>
            <a:r>
              <a:rPr lang="zh-CN" altLang="en-US" sz="2000" b="1" dirty="0">
                <a:latin typeface="微软雅黑" panose="020B0503020204020204" charset="-122"/>
                <a:ea typeface="微软雅黑" panose="020B0503020204020204" charset="-122"/>
                <a:sym typeface="+mn-ea"/>
              </a:rPr>
              <a:t>实现最大传输速率为18.35kbps</a:t>
            </a:r>
            <a:r>
              <a:rPr lang="zh-CN" altLang="en-US" sz="2000" b="1" dirty="0">
                <a:latin typeface="微软雅黑" panose="020B0503020204020204" charset="-122"/>
                <a:ea typeface="微软雅黑" panose="020B0503020204020204" charset="-122"/>
                <a:sym typeface="+mn-ea"/>
              </a:rPr>
              <a:t>无误码传输</a:t>
            </a:r>
            <a:endParaRPr lang="zh-CN" altLang="en-US" sz="2000" b="1" dirty="0">
              <a:latin typeface="微软雅黑" panose="020B0503020204020204" charset="-122"/>
              <a:ea typeface="微软雅黑" panose="020B0503020204020204" charset="-122"/>
              <a:sym typeface="+mn-ea"/>
            </a:endParaRPr>
          </a:p>
        </p:txBody>
      </p:sp>
      <p:sp>
        <p:nvSpPr>
          <p:cNvPr id="6" name="文本框 5"/>
          <p:cNvSpPr txBox="1"/>
          <p:nvPr/>
        </p:nvSpPr>
        <p:spPr>
          <a:xfrm>
            <a:off x="791210" y="2923540"/>
            <a:ext cx="2245995" cy="337185"/>
          </a:xfrm>
          <a:prstGeom prst="rect">
            <a:avLst/>
          </a:prstGeom>
        </p:spPr>
        <p:txBody>
          <a:bodyPr wrap="square">
            <a:spAutoFit/>
          </a:bodyPr>
          <a:p>
            <a:pPr marL="0" indent="0" algn="ctr" defTabSz="266700">
              <a:spcBef>
                <a:spcPct val="0"/>
              </a:spcBef>
              <a:spcAft>
                <a:spcPct val="0"/>
              </a:spcAft>
            </a:pPr>
            <a:r>
              <a:rPr lang="zh-CN" altLang="en-US" sz="1600" b="1"/>
              <a:t>测试数据波形图</a:t>
            </a:r>
            <a:endParaRPr lang="zh-CN" altLang="en-US" sz="1600" b="1">
              <a:latin typeface="宋体" panose="02010600030101010101" pitchFamily="2" charset="-122"/>
              <a:ea typeface="宋体" panose="02010600030101010101" pitchFamily="2" charset="-122"/>
            </a:endParaRPr>
          </a:p>
        </p:txBody>
      </p:sp>
      <p:sp>
        <p:nvSpPr>
          <p:cNvPr id="7" name="文本框 6"/>
          <p:cNvSpPr txBox="1"/>
          <p:nvPr/>
        </p:nvSpPr>
        <p:spPr>
          <a:xfrm>
            <a:off x="3423285" y="2923540"/>
            <a:ext cx="2220595" cy="337185"/>
          </a:xfrm>
          <a:prstGeom prst="rect">
            <a:avLst/>
          </a:prstGeom>
        </p:spPr>
        <p:txBody>
          <a:bodyPr wrap="square">
            <a:spAutoFit/>
          </a:bodyPr>
          <a:p>
            <a:pPr marL="0" indent="0" algn="ctr" defTabSz="266700">
              <a:spcBef>
                <a:spcPct val="0"/>
              </a:spcBef>
              <a:spcAft>
                <a:spcPct val="0"/>
              </a:spcAft>
            </a:pPr>
            <a:r>
              <a:rPr lang="zh-CN" altLang="en-US" sz="1600" b="1"/>
              <a:t>调制后数据的波形图</a:t>
            </a:r>
            <a:endParaRPr lang="zh-CN" altLang="en-US" sz="1600" b="1">
              <a:latin typeface="宋体" panose="02010600030101010101" pitchFamily="2" charset="-122"/>
              <a:ea typeface="宋体" panose="02010600030101010101" pitchFamily="2" charset="-122"/>
            </a:endParaRPr>
          </a:p>
        </p:txBody>
      </p:sp>
      <p:sp>
        <p:nvSpPr>
          <p:cNvPr id="8" name="文本框 7"/>
          <p:cNvSpPr txBox="1"/>
          <p:nvPr/>
        </p:nvSpPr>
        <p:spPr>
          <a:xfrm>
            <a:off x="6027420" y="2923540"/>
            <a:ext cx="2226945" cy="337185"/>
          </a:xfrm>
          <a:prstGeom prst="rect">
            <a:avLst/>
          </a:prstGeom>
        </p:spPr>
        <p:txBody>
          <a:bodyPr wrap="square">
            <a:spAutoFit/>
          </a:bodyPr>
          <a:p>
            <a:pPr marL="0" indent="0" algn="ctr" defTabSz="266700">
              <a:spcBef>
                <a:spcPct val="0"/>
              </a:spcBef>
              <a:spcAft>
                <a:spcPct val="0"/>
              </a:spcAft>
            </a:pPr>
            <a:r>
              <a:rPr lang="zh-CN" altLang="en-US" sz="1600" b="1"/>
              <a:t>数据对比波形图</a:t>
            </a:r>
            <a:endParaRPr lang="zh-CN" altLang="en-US" sz="1600" b="1"/>
          </a:p>
        </p:txBody>
      </p:sp>
      <p:sp>
        <p:nvSpPr>
          <p:cNvPr id="1048775" name="箭头: 右 21594"/>
          <p:cNvSpPr/>
          <p:nvPr>
            <p:custDataLst>
              <p:tags r:id="rId5"/>
            </p:custDataLst>
          </p:nvPr>
        </p:nvSpPr>
        <p:spPr>
          <a:xfrm>
            <a:off x="3070225"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9" name="箭头: 右 21594"/>
          <p:cNvSpPr/>
          <p:nvPr>
            <p:custDataLst>
              <p:tags r:id="rId6"/>
            </p:custDataLst>
          </p:nvPr>
        </p:nvSpPr>
        <p:spPr>
          <a:xfrm>
            <a:off x="5690870" y="206883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blinds(horizontal)">
                                      <p:cBhvr>
                                        <p:cTn id="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5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50239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三</a:t>
            </a:r>
            <a:r>
              <a:rPr lang="zh-CN" altLang="en-US" sz="2800" noProof="0">
                <a:effectLst>
                  <a:outerShdw blurRad="38100" dist="19050" dir="2700000" algn="tl" rotWithShape="0">
                    <a:schemeClr val="dk1">
                      <a:alpha val="40000"/>
                    </a:schemeClr>
                  </a:outerShdw>
                </a:effectLst>
                <a:latin typeface="+mj-ea"/>
                <a:ea typeface="+mj-ea"/>
                <a:sym typeface="+mn-ea"/>
              </a:rPr>
              <a:t>：研究内容</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28575" y="480695"/>
            <a:ext cx="8702675" cy="398780"/>
          </a:xfrm>
          <a:prstGeom prst="rect">
            <a:avLst/>
          </a:prstGeom>
          <a:noFill/>
        </p:spPr>
        <p:txBody>
          <a:bodyPr wrap="square" rtlCol="0" anchor="t">
            <a:spAutoFit/>
          </a:bodyPr>
          <a:p>
            <a:pPr marL="355600" indent="-342900">
              <a:buClrTx/>
              <a:buSzTx/>
              <a:buFont typeface="Wingdings" panose="05000000000000000000" charset="0"/>
              <a:buChar char="p"/>
              <a:tabLst>
                <a:tab pos="1641475" algn="l"/>
                <a:tab pos="2152650" algn="l"/>
                <a:tab pos="3412490" algn="l"/>
              </a:tabLst>
            </a:pPr>
            <a:r>
              <a:rPr lang="en-US" altLang="zh-CN" sz="2000" b="1">
                <a:sym typeface="+mn-ea"/>
              </a:rPr>
              <a:t>3:</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系统的性能测试</a:t>
            </a:r>
            <a:r>
              <a:rPr lang="zh-CN" altLang="en-US" sz="2000" b="1">
                <a:sym typeface="+mn-ea"/>
              </a:rPr>
              <a:t>及优化</a:t>
            </a:r>
            <a:endParaRPr lang="zh-CN" altLang="en-US" sz="2000" b="1">
              <a:sym typeface="+mn-ea"/>
            </a:endParaRPr>
          </a:p>
        </p:txBody>
      </p:sp>
      <p:sp>
        <p:nvSpPr>
          <p:cNvPr id="10" name="文本框 9"/>
          <p:cNvSpPr txBox="1"/>
          <p:nvPr/>
        </p:nvSpPr>
        <p:spPr>
          <a:xfrm>
            <a:off x="73660" y="891540"/>
            <a:ext cx="6944360" cy="368300"/>
          </a:xfrm>
          <a:prstGeom prst="rect">
            <a:avLst/>
          </a:prstGeom>
          <a:noFill/>
        </p:spPr>
        <p:txBody>
          <a:bodyPr wrap="square" rtlCol="0" anchor="t">
            <a:spAutoFit/>
          </a:bodyPr>
          <a:p>
            <a:pPr marL="285750" indent="-285750">
              <a:buFont typeface="Wingdings" panose="05000000000000000000" charset="0"/>
              <a:buChar char="Ø"/>
            </a:pPr>
            <a:r>
              <a:rPr lang="zh-CN" altLang="en-US" b="1">
                <a:sym typeface="+mn-ea"/>
              </a:rPr>
              <a:t>（</a:t>
            </a:r>
            <a:r>
              <a:rPr lang="en-US" altLang="zh-CN" b="1">
                <a:sym typeface="+mn-ea"/>
              </a:rPr>
              <a:t>6</a:t>
            </a:r>
            <a:r>
              <a:rPr lang="zh-CN" altLang="en-US" b="1">
                <a:sym typeface="+mn-ea"/>
              </a:rPr>
              <a:t>）金属材料对系统无线能量与数据传输影响的测试与优化</a:t>
            </a:r>
            <a:endParaRPr lang="zh-CN" altLang="en-US" b="1">
              <a:sym typeface="+mn-ea"/>
            </a:endParaRPr>
          </a:p>
        </p:txBody>
      </p:sp>
      <p:graphicFrame>
        <p:nvGraphicFramePr>
          <p:cNvPr id="5" name="对象 -2147482525"/>
          <p:cNvGraphicFramePr/>
          <p:nvPr/>
        </p:nvGraphicFramePr>
        <p:xfrm>
          <a:off x="205740" y="1579880"/>
          <a:ext cx="4572000" cy="2819400"/>
        </p:xfrm>
        <a:graphic>
          <a:graphicData uri="http://schemas.openxmlformats.org/presentationml/2006/ole">
            <mc:AlternateContent xmlns:mc="http://schemas.openxmlformats.org/markup-compatibility/2006">
              <mc:Choice xmlns:v="urn:schemas-microsoft-com:vml" Requires="v">
                <p:oleObj spid="_x0000_s11" name="" r:id="rId1" imgW="3850640" imgH="2382520" progId="Visio.Drawing.15">
                  <p:embed/>
                </p:oleObj>
              </mc:Choice>
              <mc:Fallback>
                <p:oleObj name="" r:id="rId1" imgW="3850640" imgH="2382520" progId="Visio.Drawing.15">
                  <p:embed/>
                  <p:pic>
                    <p:nvPicPr>
                      <p:cNvPr id="0" name="图片 10"/>
                      <p:cNvPicPr/>
                      <p:nvPr/>
                    </p:nvPicPr>
                    <p:blipFill>
                      <a:blip r:embed="rId2"/>
                      <a:stretch>
                        <a:fillRect/>
                      </a:stretch>
                    </p:blipFill>
                    <p:spPr>
                      <a:xfrm>
                        <a:off x="205740" y="1579880"/>
                        <a:ext cx="4572000" cy="2819400"/>
                      </a:xfrm>
                      <a:prstGeom prst="rect">
                        <a:avLst/>
                      </a:prstGeom>
                      <a:noFill/>
                      <a:ln w="38100">
                        <a:noFill/>
                        <a:miter/>
                      </a:ln>
                    </p:spPr>
                  </p:pic>
                </p:oleObj>
              </mc:Fallback>
            </mc:AlternateContent>
          </a:graphicData>
        </a:graphic>
      </p:graphicFrame>
      <p:sp>
        <p:nvSpPr>
          <p:cNvPr id="12" name="文本框 11"/>
          <p:cNvSpPr txBox="1"/>
          <p:nvPr/>
        </p:nvSpPr>
        <p:spPr>
          <a:xfrm>
            <a:off x="205740" y="4422140"/>
            <a:ext cx="4740275" cy="337185"/>
          </a:xfrm>
          <a:prstGeom prst="rect">
            <a:avLst/>
          </a:prstGeom>
        </p:spPr>
        <p:txBody>
          <a:bodyPr wrap="square">
            <a:spAutoFit/>
          </a:bodyPr>
          <a:p>
            <a:pPr algn="ctr" defTabSz="266700">
              <a:spcBef>
                <a:spcPct val="0"/>
              </a:spcBef>
              <a:spcAft>
                <a:spcPct val="0"/>
              </a:spcAft>
            </a:pPr>
            <a:r>
              <a:rPr lang="zh-CN" altLang="en-US" sz="1600" b="1">
                <a:sym typeface="+mn-ea"/>
              </a:rPr>
              <a:t>空间受限金属屏蔽环境</a:t>
            </a:r>
            <a:r>
              <a:rPr lang="zh-CN" altLang="en-US" sz="1600" b="1"/>
              <a:t>下的实验平台</a:t>
            </a:r>
            <a:endParaRPr lang="zh-CN" altLang="en-US" sz="1600">
              <a:solidFill>
                <a:srgbClr val="000000"/>
              </a:solidFill>
              <a:latin typeface="Times New Roman" panose="02020603050405020304"/>
              <a:ea typeface="黑体" panose="02010609060101010101" pitchFamily="49" charset="-122"/>
            </a:endParaRPr>
          </a:p>
        </p:txBody>
      </p:sp>
      <p:graphicFrame>
        <p:nvGraphicFramePr>
          <p:cNvPr id="6" name="对象 -2147482524"/>
          <p:cNvGraphicFramePr/>
          <p:nvPr/>
        </p:nvGraphicFramePr>
        <p:xfrm>
          <a:off x="4946650" y="1181100"/>
          <a:ext cx="3766820" cy="1725295"/>
        </p:xfrm>
        <a:graphic>
          <a:graphicData uri="http://schemas.openxmlformats.org/presentationml/2006/ole">
            <mc:AlternateContent xmlns:mc="http://schemas.openxmlformats.org/markup-compatibility/2006">
              <mc:Choice xmlns:v="urn:schemas-microsoft-com:vml" Requires="v">
                <p:oleObj spid="_x0000_s16" name="" r:id="rId3" imgW="3489960" imgH="1757680" progId="Visio.Drawing.15">
                  <p:embed/>
                </p:oleObj>
              </mc:Choice>
              <mc:Fallback>
                <p:oleObj name="" r:id="rId3" imgW="3489960" imgH="1757680" progId="Visio.Drawing.15">
                  <p:embed/>
                  <p:pic>
                    <p:nvPicPr>
                      <p:cNvPr id="0" name="图片 15"/>
                      <p:cNvPicPr/>
                      <p:nvPr/>
                    </p:nvPicPr>
                    <p:blipFill>
                      <a:blip r:embed="rId4"/>
                      <a:stretch>
                        <a:fillRect/>
                      </a:stretch>
                    </p:blipFill>
                    <p:spPr>
                      <a:xfrm>
                        <a:off x="4946650" y="1181100"/>
                        <a:ext cx="3766820" cy="1725295"/>
                      </a:xfrm>
                      <a:prstGeom prst="rect">
                        <a:avLst/>
                      </a:prstGeom>
                      <a:noFill/>
                      <a:ln w="38100">
                        <a:noFill/>
                        <a:miter/>
                      </a:ln>
                    </p:spPr>
                  </p:pic>
                </p:oleObj>
              </mc:Fallback>
            </mc:AlternateContent>
          </a:graphicData>
        </a:graphic>
      </p:graphicFrame>
      <p:pic>
        <p:nvPicPr>
          <p:cNvPr id="31" name="图片 133" descr="IMG_256"/>
          <p:cNvPicPr>
            <a:picLocks noChangeAspect="1"/>
          </p:cNvPicPr>
          <p:nvPr/>
        </p:nvPicPr>
        <p:blipFill>
          <a:blip r:embed="rId5"/>
          <a:srcRect l="9400" t="8241" r="9919" b="3524"/>
          <a:stretch>
            <a:fillRect/>
          </a:stretch>
        </p:blipFill>
        <p:spPr>
          <a:xfrm>
            <a:off x="5131118" y="3291523"/>
            <a:ext cx="3189605" cy="2670175"/>
          </a:xfrm>
          <a:prstGeom prst="rect">
            <a:avLst/>
          </a:prstGeom>
          <a:noFill/>
          <a:ln w="9525">
            <a:noFill/>
          </a:ln>
        </p:spPr>
      </p:pic>
      <p:sp>
        <p:nvSpPr>
          <p:cNvPr id="17" name="文本框 16"/>
          <p:cNvSpPr txBox="1"/>
          <p:nvPr/>
        </p:nvSpPr>
        <p:spPr>
          <a:xfrm>
            <a:off x="5161915" y="5845810"/>
            <a:ext cx="3159125" cy="583565"/>
          </a:xfrm>
          <a:prstGeom prst="rect">
            <a:avLst/>
          </a:prstGeom>
        </p:spPr>
        <p:txBody>
          <a:bodyPr wrap="square">
            <a:spAutoFit/>
          </a:bodyPr>
          <a:p>
            <a:pPr marL="0" indent="0" algn="ctr" defTabSz="266700">
              <a:spcBef>
                <a:spcPct val="0"/>
              </a:spcBef>
              <a:spcAft>
                <a:spcPct val="0"/>
              </a:spcAft>
            </a:pPr>
            <a:r>
              <a:rPr lang="zh-CN" altLang="en-US" sz="1600" b="1"/>
              <a:t>优化前后接收功率随距离变化图（靠近金属环境时）</a:t>
            </a:r>
            <a:endParaRPr lang="zh-CN" altLang="en-US" sz="1600" b="1">
              <a:latin typeface="宋体" panose="02010600030101010101" pitchFamily="2" charset="-122"/>
              <a:ea typeface="宋体" panose="02010600030101010101" pitchFamily="2" charset="-122"/>
            </a:endParaRPr>
          </a:p>
        </p:txBody>
      </p:sp>
      <p:sp>
        <p:nvSpPr>
          <p:cNvPr id="18" name="文本框 17"/>
          <p:cNvSpPr txBox="1"/>
          <p:nvPr/>
        </p:nvSpPr>
        <p:spPr>
          <a:xfrm>
            <a:off x="5862955" y="2919095"/>
            <a:ext cx="1788160" cy="337185"/>
          </a:xfrm>
          <a:prstGeom prst="rect">
            <a:avLst/>
          </a:prstGeom>
        </p:spPr>
        <p:txBody>
          <a:bodyPr wrap="square">
            <a:spAutoFit/>
          </a:bodyPr>
          <a:p>
            <a:pPr marL="0" indent="0" algn="just" defTabSz="266700">
              <a:spcBef>
                <a:spcPct val="0"/>
              </a:spcBef>
              <a:spcAft>
                <a:spcPct val="0"/>
              </a:spcAft>
            </a:pPr>
            <a:r>
              <a:rPr lang="zh-CN" altLang="en-US" sz="1600" b="1"/>
              <a:t>优化后等效电路</a:t>
            </a:r>
            <a:endParaRPr lang="zh-CN" altLang="en-US" sz="1600" b="1"/>
          </a:p>
        </p:txBody>
      </p:sp>
      <p:sp>
        <p:nvSpPr>
          <p:cNvPr id="1051" name="矩形 1050"/>
          <p:cNvSpPr/>
          <p:nvPr/>
        </p:nvSpPr>
        <p:spPr>
          <a:xfrm>
            <a:off x="0" y="6460490"/>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优化后射频接收电路最大接收功率为</a:t>
            </a:r>
            <a:r>
              <a:rPr lang="zh-CN" altLang="en-US" sz="2000" b="1" dirty="0">
                <a:latin typeface="微软雅黑" panose="020B0503020204020204" charset="-122"/>
                <a:ea typeface="微软雅黑" panose="020B0503020204020204" charset="-122"/>
                <a:sym typeface="+mn-ea"/>
              </a:rPr>
              <a:t>7mW</a:t>
            </a:r>
            <a:r>
              <a:rPr lang="zh-CN" altLang="en-US" sz="2000" b="1" dirty="0">
                <a:latin typeface="微软雅黑" panose="020B0503020204020204" charset="-122"/>
                <a:ea typeface="微软雅黑" panose="020B0503020204020204" charset="-122"/>
                <a:sym typeface="+mn-ea"/>
              </a:rPr>
              <a:t>，与中继电路</a:t>
            </a:r>
            <a:r>
              <a:rPr lang="zh-CN" altLang="en-US" sz="2000" b="1" dirty="0">
                <a:latin typeface="微软雅黑" panose="020B0503020204020204" charset="-122"/>
                <a:ea typeface="微软雅黑" panose="020B0503020204020204" charset="-122"/>
                <a:sym typeface="+mn-ea"/>
              </a:rPr>
              <a:t>2.5cm</a:t>
            </a:r>
            <a:r>
              <a:rPr lang="zh-CN" altLang="en-US" sz="2000" b="1" dirty="0">
                <a:latin typeface="微软雅黑" panose="020B0503020204020204" charset="-122"/>
                <a:ea typeface="微软雅黑" panose="020B0503020204020204" charset="-122"/>
                <a:sym typeface="+mn-ea"/>
              </a:rPr>
              <a:t>内通信正常。</a:t>
            </a:r>
            <a:endParaRPr lang="zh-CN" altLang="en-US" sz="2000" b="1" dirty="0">
              <a:latin typeface="微软雅黑" panose="020B0503020204020204" charset="-122"/>
              <a:ea typeface="微软雅黑" panose="020B0503020204020204" charset="-122"/>
              <a:sym typeface="+mn-ea"/>
            </a:endParaRPr>
          </a:p>
        </p:txBody>
      </p:sp>
      <p:sp>
        <p:nvSpPr>
          <p:cNvPr id="20" name="文本框 19"/>
          <p:cNvSpPr txBox="1"/>
          <p:nvPr/>
        </p:nvSpPr>
        <p:spPr>
          <a:xfrm>
            <a:off x="205105" y="4985385"/>
            <a:ext cx="4572635" cy="1076325"/>
          </a:xfrm>
          <a:prstGeom prst="rect">
            <a:avLst/>
          </a:prstGeom>
        </p:spPr>
        <p:txBody>
          <a:bodyPr wrap="square">
            <a:spAutoFit/>
          </a:bodyPr>
          <a:p>
            <a:pPr marL="0" indent="328930" algn="just" defTabSz="266700">
              <a:buClrTx/>
              <a:buSzTx/>
              <a:buFontTx/>
            </a:pPr>
            <a:r>
              <a:rPr lang="zh-CN" altLang="en-US" sz="1600">
                <a:latin typeface="Times New Roman" panose="02020603050405020304"/>
                <a:ea typeface="宋体" panose="02010600030101010101" pitchFamily="2" charset="-122"/>
              </a:rPr>
              <a:t>将射频电路放入尺寸</a:t>
            </a:r>
            <a:r>
              <a:rPr lang="zh-CN" altLang="en-US" sz="1600">
                <a:latin typeface="Times New Roman" panose="02020603050405020304"/>
                <a:ea typeface="宋体" panose="02010600030101010101" pitchFamily="2" charset="-122"/>
                <a:sym typeface="+mn-ea"/>
              </a:rPr>
              <a:t>100mm*100mm*150mm，厚度为3mm的</a:t>
            </a:r>
            <a:r>
              <a:rPr lang="zh-CN" altLang="en-US" sz="1600">
                <a:latin typeface="Times New Roman" panose="02020603050405020304"/>
                <a:ea typeface="宋体" panose="02010600030101010101" pitchFamily="2" charset="-122"/>
              </a:rPr>
              <a:t>金属筒内，将超声-射频中继电路与射频接收电路放入金属腔内，</a:t>
            </a:r>
            <a:r>
              <a:rPr lang="zh-CN" altLang="en-US" sz="1600">
                <a:latin typeface="Times New Roman" panose="02020603050405020304"/>
                <a:ea typeface="宋体" panose="02010600030101010101" pitchFamily="2" charset="-122"/>
              </a:rPr>
              <a:t>超声数据解调电路输入端与超声压电陶瓷连接，输出端与PC端连接。</a:t>
            </a:r>
            <a:endParaRPr lang="zh-CN" altLang="en-US" sz="1600">
              <a:latin typeface="Times New Roman" panose="020206030504050203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blinds(horizontal)">
                                      <p:cBhvr>
                                        <p:cTn id="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5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
        <p:nvSpPr>
          <p:cNvPr id="14" name="Text Box 30"/>
          <p:cNvSpPr txBox="1"/>
          <p:nvPr>
            <p:custDataLst>
              <p:tags r:id="rId30"/>
            </p:custDataLst>
          </p:nvPr>
        </p:nvSpPr>
        <p:spPr>
          <a:xfrm>
            <a:off x="2885281" y="5493068"/>
            <a:ext cx="352425" cy="460375"/>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5</a:t>
            </a:r>
            <a:endParaRPr lang="en-US" altLang="zh-CN" sz="2400" b="1" dirty="0">
              <a:solidFill>
                <a:schemeClr val="bg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四：总结与</a:t>
            </a:r>
            <a:r>
              <a:rPr lang="zh-CN" altLang="en-US" sz="2800" noProof="0" dirty="0">
                <a:effectLst>
                  <a:outerShdw blurRad="38100" dist="19050" dir="2700000" algn="tl" rotWithShape="0">
                    <a:schemeClr val="dk1">
                      <a:alpha val="40000"/>
                    </a:schemeClr>
                  </a:outerShdw>
                </a:effectLst>
                <a:latin typeface="+mj-ea"/>
                <a:ea typeface="+mj-ea"/>
                <a:sym typeface="+mn-ea"/>
              </a:rPr>
              <a:t>展望</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7" name="文本框 6"/>
          <p:cNvSpPr txBox="1"/>
          <p:nvPr/>
        </p:nvSpPr>
        <p:spPr>
          <a:xfrm>
            <a:off x="76200" y="495300"/>
            <a:ext cx="2097405" cy="433070"/>
          </a:xfrm>
          <a:prstGeom prst="rect">
            <a:avLst/>
          </a:prstGeom>
          <a:noFill/>
        </p:spPr>
        <p:txBody>
          <a:bodyPr wrap="square" rtlCol="0" anchor="t">
            <a:noAutofit/>
            <a:scene3d>
              <a:camera prst="orthographicFront"/>
              <a:lightRig rig="threePt" dir="t"/>
            </a:scene3d>
          </a:bodyPr>
          <a:p>
            <a:pPr marL="342900" indent="-342900">
              <a:buClr>
                <a:srgbClr val="ED7D31"/>
              </a:buClr>
              <a:buFont typeface="Wingdings" panose="05000000000000000000" charset="0"/>
              <a:buChar char="p"/>
            </a:pP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研究总结</a:t>
            </a: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342900" indent="-342900">
              <a:buFont typeface="Wingdings" panose="05000000000000000000" charset="0"/>
              <a:buChar char="p"/>
            </a:pP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9" name="文本框 8"/>
          <p:cNvSpPr txBox="1"/>
          <p:nvPr/>
        </p:nvSpPr>
        <p:spPr>
          <a:xfrm>
            <a:off x="99695" y="5252720"/>
            <a:ext cx="4572000" cy="398780"/>
          </a:xfrm>
          <a:prstGeom prst="rect">
            <a:avLst/>
          </a:prstGeom>
          <a:noFill/>
        </p:spPr>
        <p:txBody>
          <a:bodyPr wrap="square" rtlCol="0" anchor="t">
            <a:spAutoFit/>
          </a:bodyPr>
          <a:p>
            <a:pPr marL="342900" indent="-342900" algn="l">
              <a:lnSpc>
                <a:spcPct val="100000"/>
              </a:lnSpc>
              <a:buClr>
                <a:srgbClr val="ED7D31"/>
              </a:buClr>
              <a:buSzTx/>
              <a:buFont typeface="Wingdings" panose="05000000000000000000" charset="0"/>
              <a:buChar char="p"/>
            </a:pPr>
            <a:r>
              <a:rPr lang="zh-CN" altLang="en-US" sz="2000" b="1" dirty="0">
                <a:solidFill>
                  <a:srgbClr val="000000"/>
                </a:solidFill>
                <a:latin typeface="微软雅黑" panose="020B0503020204020204" charset="-122"/>
                <a:ea typeface="微软雅黑" panose="020B0503020204020204" charset="-122"/>
                <a:sym typeface="+mn-ea"/>
              </a:rPr>
              <a:t>参与科研项目及成果</a:t>
            </a:r>
            <a:endParaRPr lang="zh-CN" altLang="en-US" sz="2000" b="1" dirty="0">
              <a:solidFill>
                <a:srgbClr val="000000"/>
              </a:solidFill>
              <a:latin typeface="微软雅黑" panose="020B0503020204020204" charset="-122"/>
              <a:ea typeface="微软雅黑" panose="020B0503020204020204" charset="-122"/>
              <a:sym typeface="+mn-ea"/>
            </a:endParaRPr>
          </a:p>
        </p:txBody>
      </p:sp>
      <p:sp>
        <p:nvSpPr>
          <p:cNvPr id="11" name="文本框 10"/>
          <p:cNvSpPr txBox="1"/>
          <p:nvPr/>
        </p:nvSpPr>
        <p:spPr>
          <a:xfrm>
            <a:off x="481330" y="5663565"/>
            <a:ext cx="7223760" cy="860425"/>
          </a:xfrm>
          <a:prstGeom prst="rect">
            <a:avLst/>
          </a:prstGeom>
          <a:noFill/>
        </p:spPr>
        <p:txBody>
          <a:bodyPr wrap="square" rtlCol="0" anchor="t">
            <a:noAutofit/>
          </a:bodyPr>
          <a:p>
            <a:pPr indent="0" algn="l" defTabSz="914400" eaLnBrk="1" latinLnBrk="0" hangingPunct="1">
              <a:lnSpc>
                <a:spcPct val="100000"/>
              </a:lnSpc>
              <a:buClrTx/>
              <a:buSzTx/>
              <a:buFont typeface="Wingdings" panose="05000000000000000000" pitchFamily="2" charset="2"/>
              <a:buNone/>
            </a:pPr>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sz="1600" dirty="0">
                <a:solidFill>
                  <a:sysClr val="windowText" lastClr="000000"/>
                </a:solidFill>
                <a:latin typeface="微软雅黑" panose="020B0503020204020204" charset="-122"/>
                <a:ea typeface="微软雅黑" panose="020B0503020204020204" charset="-122"/>
                <a:cs typeface="+mn-ea"/>
                <a:sym typeface="+mn-ea"/>
              </a:rPr>
              <a:t>国家重点研发计划</a:t>
            </a:r>
            <a:r>
              <a:rPr lang="zh-CN" altLang="en-US" sz="1600" dirty="0">
                <a:solidFill>
                  <a:sysClr val="windowText" lastClr="000000"/>
                </a:solidFill>
                <a:latin typeface="微软雅黑" panose="020B0503020204020204" charset="-122"/>
                <a:ea typeface="微软雅黑" panose="020B0503020204020204" charset="-122"/>
                <a:cs typeface="+mn-ea"/>
                <a:sym typeface="+mn-ea"/>
              </a:rPr>
              <a:t>子课题</a:t>
            </a:r>
            <a:r>
              <a:rPr lang="zh-CN" altLang="en-US" sz="1600" dirty="0">
                <a:solidFill>
                  <a:sysClr val="windowText" lastClr="000000"/>
                </a:solidFill>
                <a:latin typeface="微软雅黑" panose="020B0503020204020204" charset="-122"/>
                <a:ea typeface="微软雅黑" panose="020B0503020204020204" charset="-122"/>
                <a:cs typeface="+mn-ea"/>
                <a:sym typeface="+mn-ea"/>
              </a:rPr>
              <a:t>-工业机器人减速器状态监测传感关键技术</a:t>
            </a:r>
            <a:endParaRPr lang="zh-CN" altLang="en-US" sz="1600" dirty="0">
              <a:solidFill>
                <a:sysClr val="windowText" lastClr="000000"/>
              </a:solidFill>
              <a:latin typeface="微软雅黑" panose="020B0503020204020204" charset="-122"/>
              <a:ea typeface="微软雅黑" panose="020B0503020204020204" charset="-122"/>
              <a:cs typeface="+mn-ea"/>
              <a:sym typeface="+mn-ea"/>
            </a:endParaRPr>
          </a:p>
          <a:p>
            <a:pPr indent="0" algn="l" defTabSz="914400" eaLnBrk="1" latinLnBrk="0" hangingPunct="1">
              <a:lnSpc>
                <a:spcPct val="100000"/>
              </a:lnSpc>
              <a:buClrTx/>
              <a:buSzTx/>
              <a:buFont typeface="Wingdings" panose="05000000000000000000" charset="0"/>
              <a:buNone/>
            </a:pPr>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sz="1600" dirty="0">
                <a:solidFill>
                  <a:sysClr val="windowText" lastClr="000000"/>
                </a:solidFill>
                <a:latin typeface="微软雅黑" panose="020B0503020204020204" charset="-122"/>
                <a:ea typeface="微软雅黑" panose="020B0503020204020204" charset="-122"/>
                <a:cs typeface="+mn-ea"/>
                <a:sym typeface="+mn-ea"/>
              </a:rPr>
              <a:t>以第一作者获得</a:t>
            </a:r>
            <a:r>
              <a:rPr lang="zh-CN" altLang="en-US" sz="1600" dirty="0">
                <a:solidFill>
                  <a:sysClr val="windowText" lastClr="000000"/>
                </a:solidFill>
                <a:latin typeface="微软雅黑" panose="020B0503020204020204" charset="-122"/>
                <a:ea typeface="微软雅黑" panose="020B0503020204020204" charset="-122"/>
                <a:cs typeface="+mn-ea"/>
                <a:sym typeface="+mn-ea"/>
              </a:rPr>
              <a:t>研究生电子设计大赛</a:t>
            </a:r>
            <a:r>
              <a:rPr lang="zh-CN" altLang="en-US" sz="1600" dirty="0">
                <a:solidFill>
                  <a:sysClr val="windowText" lastClr="000000"/>
                </a:solidFill>
                <a:latin typeface="微软雅黑" panose="020B0503020204020204" charset="-122"/>
                <a:ea typeface="微软雅黑" panose="020B0503020204020204" charset="-122"/>
                <a:cs typeface="+mn-ea"/>
                <a:sym typeface="+mn-ea"/>
              </a:rPr>
              <a:t>华中赛区一等奖</a:t>
            </a:r>
            <a:endParaRPr lang="zh-CN" altLang="en-US" sz="1600" dirty="0">
              <a:solidFill>
                <a:sysClr val="windowText" lastClr="000000"/>
              </a:solidFill>
              <a:latin typeface="微软雅黑" panose="020B0503020204020204" charset="-122"/>
              <a:ea typeface="微软雅黑" panose="020B0503020204020204" charset="-122"/>
              <a:cs typeface="+mn-ea"/>
            </a:endParaRPr>
          </a:p>
          <a:p>
            <a:pPr indent="0" algn="l" defTabSz="914400" eaLnBrk="1" latinLnBrk="0" hangingPunct="1">
              <a:lnSpc>
                <a:spcPct val="100000"/>
              </a:lnSpc>
              <a:buClrTx/>
              <a:buSzTx/>
              <a:buFont typeface="Wingdings" panose="05000000000000000000" pitchFamily="2" charset="2"/>
              <a:buNone/>
            </a:pPr>
            <a:endParaRPr lang="zh-CN" altLang="en-US" sz="1600" dirty="0">
              <a:solidFill>
                <a:sysClr val="windowText" lastClr="000000"/>
              </a:solidFill>
              <a:latin typeface="微软雅黑" panose="020B0503020204020204" charset="-122"/>
              <a:ea typeface="微软雅黑" panose="020B0503020204020204" charset="-122"/>
              <a:cs typeface="+mn-ea"/>
              <a:sym typeface="+mn-ea"/>
            </a:endParaRPr>
          </a:p>
        </p:txBody>
      </p:sp>
      <p:sp>
        <p:nvSpPr>
          <p:cNvPr id="3" name="文本框 2"/>
          <p:cNvSpPr txBox="1"/>
          <p:nvPr/>
        </p:nvSpPr>
        <p:spPr>
          <a:xfrm>
            <a:off x="438785" y="939800"/>
            <a:ext cx="8397875" cy="2546350"/>
          </a:xfrm>
          <a:prstGeom prst="rect">
            <a:avLst/>
          </a:prstGeom>
        </p:spPr>
        <p:txBody>
          <a:bodyPr wrap="square">
            <a:noAutofit/>
          </a:bodyPr>
          <a:p>
            <a:r>
              <a:rPr lang="zh-CN" altLang="en-US" sz="1600">
                <a:solidFill>
                  <a:srgbClr val="000000"/>
                </a:solidFill>
                <a:latin typeface="微软雅黑" panose="020B0503020204020204" charset="-122"/>
                <a:ea typeface="微软雅黑" panose="020B0503020204020204" charset="-122"/>
                <a:cs typeface="微软雅黑" panose="020B0503020204020204" charset="-122"/>
              </a:rPr>
              <a:t>聚焦空间受限</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的金属屏蔽环境，提出方案并验证：</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sz="1600" b="1">
                <a:solidFill>
                  <a:srgbClr val="000000"/>
                </a:solidFill>
                <a:latin typeface="微软雅黑" panose="020B0503020204020204" charset="-122"/>
                <a:ea typeface="微软雅黑" panose="020B0503020204020204" charset="-122"/>
                <a:cs typeface="微软雅黑" panose="020B0503020204020204" charset="-122"/>
              </a:rPr>
              <a:t>能量传输方案</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pPr marL="0" indent="406400" fontAlgn="auto">
              <a:extLst>
                <a:ext uri="{35155182-B16C-46BC-9424-99874614C6A1}">
                  <wpsdc:indentchars xmlns:wpsdc="http://www.wps.cn/officeDocument/2017/drawingmlCustomData" val="200" checksum="1740828767"/>
                  <wpsdc:marlchars xmlns:wpsdc="http://www.wps.cn/officeDocument/2017/drawingmlCustomData" val="0" checksum="0"/>
                </a:ext>
              </a:extLst>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提出整体架构，设计超声及射频</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能量</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传输模块，构建超声</a:t>
            </a:r>
            <a:r>
              <a:rPr lang="en-US" altLang="zh-CN" sz="160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射频中继</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无线能量</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传输系统。</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数据传输方案</a:t>
            </a:r>
            <a:r>
              <a:rPr lang="en-US" altLang="en-US" sz="16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en-US" sz="1600" b="1">
              <a:solidFill>
                <a:srgbClr val="000000"/>
              </a:solidFill>
              <a:latin typeface="微软雅黑" panose="020B0503020204020204" charset="-122"/>
              <a:ea typeface="微软雅黑" panose="020B0503020204020204" charset="-122"/>
              <a:cs typeface="微软雅黑" panose="020B0503020204020204" charset="-122"/>
            </a:endParaRPr>
          </a:p>
          <a:p>
            <a:pPr marL="0" indent="406400" algn="l" fontAlgn="auto">
              <a:buClrTx/>
              <a:buSzTx/>
              <a:buFontTx/>
              <a:extLst>
                <a:ext uri="{35155182-B16C-46BC-9424-99874614C6A1}">
                  <wpsdc:indentchars xmlns:wpsdc="http://www.wps.cn/officeDocument/2017/drawingmlCustomData" val="200" checksum="1740828767"/>
                  <wpsdc:marlchars xmlns:wpsdc="http://www.wps.cn/officeDocument/2017/drawingmlCustomData" val="0" checksum="0"/>
                </a:ext>
              </a:extLst>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提出</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整体</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架构，</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设计</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超声及射频数据</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传输模块</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，构建超声-射频中继</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无线数据传输系统。</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r>
              <a:rPr lang="en-US" altLang="en-US" sz="1600" b="1">
                <a:solidFill>
                  <a:srgbClr val="000000"/>
                </a:solidFill>
                <a:latin typeface="微软雅黑" panose="020B0503020204020204" charset="-122"/>
                <a:ea typeface="微软雅黑" panose="020B0503020204020204" charset="-122"/>
                <a:cs typeface="微软雅黑" panose="020B0503020204020204" charset="-122"/>
              </a:rPr>
              <a:t>③ </a:t>
            </a:r>
            <a:r>
              <a:rPr lang="zh-CN" altLang="en-US" sz="1600" b="1">
                <a:solidFill>
                  <a:srgbClr val="000000"/>
                </a:solidFill>
                <a:latin typeface="微软雅黑" panose="020B0503020204020204" charset="-122"/>
                <a:ea typeface="微软雅黑" panose="020B0503020204020204" charset="-122"/>
                <a:cs typeface="微软雅黑" panose="020B0503020204020204" charset="-122"/>
              </a:rPr>
              <a:t>系统性能</a:t>
            </a:r>
            <a:r>
              <a:rPr lang="en-US" altLang="en-US" sz="1600" b="1">
                <a:solidFill>
                  <a:srgbClr val="000000"/>
                </a:solidFill>
                <a:latin typeface="微软雅黑" panose="020B0503020204020204" charset="-122"/>
                <a:ea typeface="微软雅黑" panose="020B0503020204020204" charset="-122"/>
                <a:cs typeface="微软雅黑" panose="020B0503020204020204" charset="-122"/>
              </a:rPr>
              <a:t>测试</a:t>
            </a:r>
            <a:r>
              <a:rPr lang="zh-CN" altLang="en-US" sz="1600" b="1">
                <a:solidFill>
                  <a:srgbClr val="000000"/>
                </a:solidFill>
                <a:latin typeface="微软雅黑" panose="020B0503020204020204" charset="-122"/>
                <a:ea typeface="微软雅黑" panose="020B0503020204020204" charset="-122"/>
                <a:cs typeface="微软雅黑" panose="020B0503020204020204" charset="-122"/>
              </a:rPr>
              <a:t>及优化</a:t>
            </a:r>
            <a:r>
              <a:rPr lang="en-US" altLang="en-US" sz="1600" b="1">
                <a:solidFill>
                  <a:srgbClr val="000000"/>
                </a:solidFill>
                <a:latin typeface="微软雅黑" panose="020B0503020204020204" charset="-122"/>
                <a:ea typeface="微软雅黑" panose="020B0503020204020204" charset="-122"/>
                <a:cs typeface="微软雅黑" panose="020B0503020204020204" charset="-122"/>
              </a:rPr>
              <a:t>：</a:t>
            </a:r>
            <a:endParaRPr lang="en-US" altLang="en-US" sz="1600" b="1">
              <a:solidFill>
                <a:srgbClr val="000000"/>
              </a:solidFill>
              <a:latin typeface="微软雅黑" panose="020B0503020204020204" charset="-122"/>
              <a:ea typeface="微软雅黑" panose="020B0503020204020204" charset="-122"/>
              <a:cs typeface="微软雅黑" panose="020B0503020204020204" charset="-122"/>
            </a:endParaRPr>
          </a:p>
          <a:p>
            <a:pPr marL="0" indent="406400" fontAlgn="auto">
              <a:extLst>
                <a:ext uri="{35155182-B16C-46BC-9424-99874614C6A1}">
                  <wpsdc:indentchars xmlns:wpsdc="http://www.wps.cn/officeDocument/2017/drawingmlCustomData" val="200" checksum="1740828767"/>
                  <wpsdc:marlchars xmlns:wpsdc="http://www.wps.cn/officeDocument/2017/drawingmlCustomData" val="0" checksum="0"/>
                </a:ext>
              </a:extLst>
            </a:pPr>
            <a:r>
              <a:rPr lang="zh-CN" altLang="en-US" sz="1600">
                <a:solidFill>
                  <a:srgbClr val="000000"/>
                </a:solidFill>
                <a:latin typeface="微软雅黑" panose="020B0503020204020204" charset="-122"/>
                <a:ea typeface="微软雅黑" panose="020B0503020204020204" charset="-122"/>
                <a:cs typeface="微软雅黑" panose="020B0503020204020204" charset="-122"/>
              </a:rPr>
              <a:t>在</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空间受限的金属屏蔽环境中进行</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实验，射频接收电路最大接收功率可</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达7mW，</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与中继电路在</a:t>
            </a:r>
            <a:r>
              <a:rPr lang="zh-CN" altLang="en-US" sz="1600">
                <a:solidFill>
                  <a:srgbClr val="000000"/>
                </a:solidFill>
                <a:latin typeface="微软雅黑" panose="020B0503020204020204" charset="-122"/>
                <a:ea typeface="微软雅黑" panose="020B0503020204020204" charset="-122"/>
                <a:cs typeface="微软雅黑" panose="020B0503020204020204" charset="-122"/>
              </a:rPr>
              <a:t>2.5cm内实现18.35kbps无误码传输。</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sz="16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61010" y="3514725"/>
            <a:ext cx="8397875" cy="1570990"/>
          </a:xfrm>
          <a:prstGeom prst="rect">
            <a:avLst/>
          </a:prstGeom>
          <a:noFill/>
        </p:spPr>
        <p:txBody>
          <a:bodyPr wrap="square" rtlCol="0" anchor="t">
            <a:noAutofit/>
          </a:bodyPr>
          <a:p>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① </a:t>
            </a:r>
            <a:r>
              <a:rPr lang="zh-CN"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性能优化方向：</a:t>
            </a:r>
            <a:endParaRPr lang="zh-CN" altLang="en-US" sz="1600" b="1">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406400" fontAlgn="auto">
              <a:extLst>
                <a:ext uri="{35155182-B16C-46BC-9424-99874614C6A1}">
                  <wpsdc:indentchars xmlns:wpsdc="http://www.wps.cn/officeDocument/2017/drawingmlCustomData" val="200" checksum="1740828767"/>
                  <wpsdc:marlchars xmlns:wpsdc="http://www.wps.cn/officeDocument/2017/drawingmlCustomData" val="0" checksum="0"/>
                </a:ext>
              </a:extLst>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采用匹配电路设计（如高效拓扑结构）提升效率，选用更高功率芯片扩展供电能力；替换</a:t>
            </a:r>
            <a:r>
              <a:rPr lang="en-US" altLang="zh-CN" sz="1600">
                <a:solidFill>
                  <a:srgbClr val="000000"/>
                </a:solidFill>
                <a:latin typeface="微软雅黑" panose="020B0503020204020204" charset="-122"/>
                <a:ea typeface="微软雅黑" panose="020B0503020204020204" charset="-122"/>
                <a:cs typeface="微软雅黑" panose="020B0503020204020204" charset="-122"/>
                <a:sym typeface="+mn-ea"/>
              </a:rPr>
              <a:t>ISO15693</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协议为</a:t>
            </a:r>
            <a:r>
              <a:rPr lang="en-US" altLang="zh-CN" sz="1600">
                <a:solidFill>
                  <a:srgbClr val="000000"/>
                </a:solidFill>
                <a:latin typeface="微软雅黑" panose="020B0503020204020204" charset="-122"/>
                <a:ea typeface="微软雅黑" panose="020B0503020204020204" charset="-122"/>
                <a:cs typeface="微软雅黑" panose="020B0503020204020204" charset="-122"/>
                <a:sym typeface="+mn-ea"/>
              </a:rPr>
              <a:t>ISO/IEC14443</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协议</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或采用</a:t>
            </a:r>
            <a:r>
              <a:rPr lang="en-US" altLang="zh-CN" sz="1600">
                <a:solidFill>
                  <a:srgbClr val="000000"/>
                </a:solidFill>
                <a:latin typeface="微软雅黑" panose="020B0503020204020204" charset="-122"/>
                <a:ea typeface="微软雅黑" panose="020B0503020204020204" charset="-122"/>
                <a:cs typeface="微软雅黑" panose="020B0503020204020204" charset="-122"/>
                <a:sym typeface="+mn-ea"/>
              </a:rPr>
              <a:t>OFDM</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调制，突破现有速率限制。</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endParaRPr>
          </a:p>
          <a:p>
            <a:r>
              <a:rPr lang="en-US"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② </a:t>
            </a:r>
            <a:r>
              <a:rPr lang="zh-CN"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工业应用</a:t>
            </a:r>
            <a:r>
              <a:rPr lang="zh-CN" altLang="en-US" sz="1600" b="1">
                <a:solidFill>
                  <a:srgbClr val="000000"/>
                </a:solidFill>
                <a:latin typeface="微软雅黑" panose="020B0503020204020204" charset="-122"/>
                <a:ea typeface="微软雅黑" panose="020B0503020204020204" charset="-122"/>
                <a:cs typeface="微软雅黑" panose="020B0503020204020204" charset="-122"/>
                <a:sym typeface="+mn-ea"/>
              </a:rPr>
              <a:t>方向：</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406400" fontAlgn="auto">
              <a:extLst>
                <a:ext uri="{35155182-B16C-46BC-9424-99874614C6A1}">
                  <wpsdc:indentchars xmlns:wpsdc="http://www.wps.cn/officeDocument/2017/drawingmlCustomData" val="200" checksum="1740828767"/>
                  <wpsdc:marlchars xmlns:wpsdc="http://www.wps.cn/officeDocument/2017/drawingmlCustomData" val="0" checksum="0"/>
                </a:ext>
              </a:extLst>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rPr>
              <a:t>需解决多金属层干扰、机械振动等复杂工况影响，目前未集成测试能量与数据传输系统，需进一步验证鲁棒性。</a:t>
            </a:r>
            <a:endParaRPr lang="zh-CN" altLang="en-US" sz="160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97790" y="3119120"/>
            <a:ext cx="4572000" cy="398780"/>
          </a:xfrm>
          <a:prstGeom prst="rect">
            <a:avLst/>
          </a:prstGeom>
          <a:noFill/>
        </p:spPr>
        <p:txBody>
          <a:bodyPr wrap="square" rtlCol="0" anchor="t">
            <a:spAutoFit/>
          </a:bodyPr>
          <a:p>
            <a:pPr marL="342900" indent="-342900" algn="l">
              <a:lnSpc>
                <a:spcPct val="100000"/>
              </a:lnSpc>
              <a:buClr>
                <a:srgbClr val="ED7D31"/>
              </a:buClr>
              <a:buSzTx/>
              <a:buFont typeface="Wingdings" panose="05000000000000000000" charset="0"/>
              <a:buChar char="p"/>
            </a:pPr>
            <a:r>
              <a:rPr lang="zh-CN" altLang="en-US" sz="2000" b="1" dirty="0">
                <a:solidFill>
                  <a:srgbClr val="000000"/>
                </a:solidFill>
                <a:latin typeface="微软雅黑" panose="020B0503020204020204" charset="-122"/>
                <a:ea typeface="微软雅黑" panose="020B0503020204020204" charset="-122"/>
                <a:sym typeface="+mn-ea"/>
              </a:rPr>
              <a:t>研究展望</a:t>
            </a:r>
            <a:endParaRPr lang="zh-CN" altLang="en-US" sz="2000" b="1" dirty="0">
              <a:solidFill>
                <a:srgbClr val="000000"/>
              </a:solidFill>
              <a:latin typeface="微软雅黑" panose="020B0503020204020204" charset="-122"/>
              <a:ea typeface="微软雅黑" panose="020B050302020402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0" y="1635125"/>
            <a:ext cx="9137650" cy="226060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ctr">
              <a:buClrTx/>
              <a:buSzTx/>
              <a:buFontTx/>
            </a:pPr>
            <a:r>
              <a:rPr lang="zh-CN" altLang="en-US" sz="4400" b="1" dirty="0">
                <a:latin typeface="微软雅黑" panose="020B0503020204020204" charset="-122"/>
                <a:ea typeface="微软雅黑" panose="020B0503020204020204" charset="-122"/>
                <a:sym typeface="+mn-ea"/>
              </a:rPr>
              <a:t>恳请各位老师批评指正！</a:t>
            </a:r>
            <a:endParaRPr lang="zh-CN" altLang="en-US" sz="4400" b="1" dirty="0">
              <a:latin typeface="微软雅黑" panose="020B0503020204020204" charset="-122"/>
              <a:ea typeface="微软雅黑" panose="020B0503020204020204" charset="-122"/>
              <a:sym typeface="+mn-ea"/>
            </a:endParaRPr>
          </a:p>
        </p:txBody>
      </p:sp>
      <p:sp>
        <p:nvSpPr>
          <p:cNvPr id="2" name="文本框 5"/>
          <p:cNvSpPr txBox="1"/>
          <p:nvPr>
            <p:custDataLst>
              <p:tags r:id="rId1"/>
            </p:custDataLst>
          </p:nvPr>
        </p:nvSpPr>
        <p:spPr>
          <a:xfrm>
            <a:off x="0" y="4050030"/>
            <a:ext cx="9137650" cy="2807970"/>
          </a:xfrm>
          <a:prstGeom prst="rect">
            <a:avLst/>
          </a:prstGeom>
        </p:spPr>
        <p:txBody>
          <a:bodyPr wrap="square">
            <a:noAutofit/>
          </a:bodyPr>
          <a:lstStyle>
            <a:defPPr>
              <a:defRPr lang="zh-CN"/>
            </a:defPPr>
            <a:lvl1pPr algn="ctr">
              <a:defRPr sz="2000" b="1">
                <a:latin typeface="微软雅黑" panose="020B0503020204020204" charset="-122"/>
                <a:ea typeface="微软雅黑" panose="020B050302020402020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noProof="0" dirty="0">
                <a:ln>
                  <a:noFill/>
                </a:ln>
                <a:solidFill>
                  <a:prstClr val="black"/>
                </a:solidFill>
                <a:effectLst/>
                <a:uLnTx/>
                <a:uFillTx/>
                <a:sym typeface="+mn-ea"/>
              </a:rPr>
              <a:t>汇报人：赵</a:t>
            </a: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虎</a:t>
            </a:r>
            <a:endParaRPr lang="zh-CN" altLang="en-US" sz="2400" dirty="0">
              <a:solidFill>
                <a:prstClr val="black"/>
              </a:solidFill>
            </a:endParaRPr>
          </a:p>
          <a:p>
            <a:pPr marL="0" marR="0" lvl="0" indent="0" algn="ctr" defTabSz="457200" rtl="0" eaLnBrk="1" fontAlgn="auto" latinLnBrk="0" hangingPunct="1">
              <a:lnSpc>
                <a:spcPct val="150000"/>
              </a:lnSpc>
              <a:spcBef>
                <a:spcPts val="0"/>
              </a:spcBef>
              <a:spcAft>
                <a:spcPts val="0"/>
              </a:spcAft>
              <a:buClrTx/>
              <a:buSzTx/>
              <a:buFontTx/>
              <a:buNone/>
              <a:defRPr/>
            </a:pPr>
            <a:r>
              <a:rPr lang="zh-CN" altLang="en-US" sz="2400" dirty="0">
                <a:solidFill>
                  <a:prstClr val="black"/>
                </a:solidFill>
              </a:rPr>
              <a:t>专业：电子信息</a:t>
            </a:r>
            <a:r>
              <a:rPr lang="en-US" altLang="zh-CN" sz="2400" dirty="0">
                <a:solidFill>
                  <a:prstClr val="black"/>
                </a:solidFill>
              </a:rPr>
              <a:t>  </a:t>
            </a:r>
            <a:endParaRPr lang="en-US" altLang="zh-CN" sz="2400" dirty="0">
              <a:solidFill>
                <a:prstClr val="black"/>
              </a:solidFill>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400" noProof="0" dirty="0">
                <a:ln>
                  <a:noFill/>
                </a:ln>
                <a:solidFill>
                  <a:prstClr val="black"/>
                </a:solidFill>
                <a:effectLst/>
                <a:uLnTx/>
                <a:uFillTx/>
                <a:sym typeface="+mn-ea"/>
              </a:rPr>
              <a:t>                                      </a:t>
            </a:r>
            <a:r>
              <a:rPr lang="zh-CN" altLang="en-US" sz="2400" noProof="0" dirty="0">
                <a:ln>
                  <a:noFill/>
                </a:ln>
                <a:solidFill>
                  <a:prstClr val="black"/>
                </a:solidFill>
                <a:effectLst/>
                <a:uLnTx/>
                <a:uFillTx/>
                <a:sym typeface="+mn-ea"/>
              </a:rPr>
              <a:t>导师：胡久松</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答辩日期：</a:t>
            </a:r>
            <a:r>
              <a:rPr lang="zh-CN" altLang="en-US" sz="2400" noProof="0" dirty="0">
                <a:ln>
                  <a:noFill/>
                </a:ln>
                <a:solidFill>
                  <a:prstClr val="black"/>
                </a:solidFill>
                <a:effectLst/>
                <a:uLnTx/>
                <a:uFillTx/>
                <a:sym typeface="+mn-ea"/>
              </a:rPr>
              <a:t>202</a:t>
            </a:r>
            <a:r>
              <a:rPr lang="en-US" altLang="zh-CN" sz="2400" noProof="0" dirty="0">
                <a:ln>
                  <a:noFill/>
                </a:ln>
                <a:solidFill>
                  <a:prstClr val="black"/>
                </a:solidFill>
                <a:effectLst/>
                <a:uLnTx/>
                <a:uFillTx/>
                <a:sym typeface="+mn-ea"/>
              </a:rPr>
              <a:t>5</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06</a:t>
            </a:r>
            <a:r>
              <a:rPr lang="zh-CN" altLang="en-US" sz="2400" noProof="0" dirty="0">
                <a:ln>
                  <a:noFill/>
                </a:ln>
                <a:solidFill>
                  <a:prstClr val="black"/>
                </a:solidFill>
                <a:effectLst/>
                <a:uLnTx/>
                <a:uFillTx/>
                <a:sym typeface="+mn-ea"/>
              </a:rPr>
              <a:t>-</a:t>
            </a:r>
            <a:r>
              <a:rPr lang="en-US" altLang="zh-CN" sz="2400" noProof="0" dirty="0">
                <a:ln>
                  <a:noFill/>
                </a:ln>
                <a:solidFill>
                  <a:prstClr val="black"/>
                </a:solidFill>
                <a:effectLst/>
                <a:uLnTx/>
                <a:uFillTx/>
                <a:sym typeface="+mn-ea"/>
              </a:rPr>
              <a:t>11</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0" marR="0" lvl="0" indent="0" algn="ctr" defTabSz="457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pic>
        <p:nvPicPr>
          <p:cNvPr id="4" name="图片 3" descr="23-1"/>
          <p:cNvPicPr>
            <a:picLocks noChangeAspect="1"/>
          </p:cNvPicPr>
          <p:nvPr/>
        </p:nvPicPr>
        <p:blipFill>
          <a:blip r:embed="rId2" cstate="screen"/>
          <a:stretch>
            <a:fillRect/>
          </a:stretch>
        </p:blipFill>
        <p:spPr>
          <a:xfrm>
            <a:off x="6350" y="156845"/>
            <a:ext cx="3294380" cy="11385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p:nvPr/>
        </p:nvPicPr>
        <p:blipFill>
          <a:blip r:embed="rId1"/>
          <a:srcRect r="2160"/>
          <a:stretch>
            <a:fillRect/>
          </a:stretch>
        </p:blipFill>
        <p:spPr>
          <a:xfrm>
            <a:off x="1491615" y="970280"/>
            <a:ext cx="2071370" cy="1458595"/>
          </a:xfrm>
          <a:prstGeom prst="rect">
            <a:avLst/>
          </a:prstGeom>
        </p:spPr>
      </p:pic>
      <p:cxnSp>
        <p:nvCxnSpPr>
          <p:cNvPr id="36" name="直接连接符 35"/>
          <p:cNvCxnSpPr/>
          <p:nvPr/>
        </p:nvCxnSpPr>
        <p:spPr>
          <a:xfrm>
            <a:off x="2078398" y="1195926"/>
            <a:ext cx="1670050" cy="603885"/>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3128192" y="1807125"/>
            <a:ext cx="620395" cy="32512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745693" y="1602020"/>
            <a:ext cx="1979930" cy="201295"/>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2906909" y="1598608"/>
            <a:ext cx="826135" cy="201295"/>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来福谐波减速器_行星减速器_谐波减速器厂家_Laifual_浙江来福谐波传动股份有限公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4735" y="899795"/>
            <a:ext cx="1802765" cy="180276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接连接符 53"/>
          <p:cNvCxnSpPr/>
          <p:nvPr/>
        </p:nvCxnSpPr>
        <p:spPr>
          <a:xfrm flipV="1">
            <a:off x="2764711" y="1803525"/>
            <a:ext cx="968375" cy="130175"/>
          </a:xfrm>
          <a:prstGeom prst="line">
            <a:avLst/>
          </a:prstGeom>
        </p:spPr>
        <p:style>
          <a:lnRef idx="1">
            <a:schemeClr val="dk1"/>
          </a:lnRef>
          <a:fillRef idx="0">
            <a:schemeClr val="dk1"/>
          </a:fillRef>
          <a:effectRef idx="0">
            <a:schemeClr val="dk1"/>
          </a:effectRef>
          <a:fontRef idx="minor">
            <a:schemeClr val="tx1"/>
          </a:fontRef>
        </p:style>
      </p:cxnSp>
      <p:sp>
        <p:nvSpPr>
          <p:cNvPr id="1032" name="文本框 1031"/>
          <p:cNvSpPr txBox="1"/>
          <p:nvPr/>
        </p:nvSpPr>
        <p:spPr>
          <a:xfrm>
            <a:off x="1503045" y="2171700"/>
            <a:ext cx="1003935" cy="254000"/>
          </a:xfrm>
          <a:prstGeom prst="rect">
            <a:avLst/>
          </a:prstGeom>
          <a:solidFill>
            <a:schemeClr val="bg1"/>
          </a:solid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工业机器人</a:t>
            </a:r>
            <a:endPar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endParaRPr>
          </a:p>
        </p:txBody>
      </p:sp>
      <p:sp>
        <p:nvSpPr>
          <p:cNvPr id="1036" name="文本框 1035"/>
          <p:cNvSpPr txBox="1"/>
          <p:nvPr/>
        </p:nvSpPr>
        <p:spPr>
          <a:xfrm>
            <a:off x="3738880" y="788670"/>
            <a:ext cx="1531620" cy="310515"/>
          </a:xfrm>
          <a:prstGeom prst="rect">
            <a:avLst/>
          </a:prstGeom>
          <a:noFill/>
        </p:spPr>
        <p:txBody>
          <a:bodyPr wrap="square">
            <a:noAutofit/>
          </a:bodyPr>
          <a:p>
            <a:pPr marL="0" marR="0" lvl="0" indent="0" algn="ctr" defTabSz="914400" rtl="0" eaLnBrk="1" fontAlgn="auto" latinLnBrk="0" hangingPunct="1">
              <a:spcBef>
                <a:spcPts val="0"/>
              </a:spcBef>
              <a:spcAft>
                <a:spcPts val="0"/>
              </a:spcAft>
              <a:buClrTx/>
              <a:buSzTx/>
              <a:buFontTx/>
              <a:buNone/>
              <a:defRPr/>
            </a:pPr>
            <a:r>
              <a:rPr kumimoji="0" lang="zh-CN" altLang="en-US" sz="1200" b="1" i="0" u="none" strike="noStrike" kern="1200" cap="none" spc="0" normalizeH="0" noProof="0" dirty="0">
                <a:ln>
                  <a:noFill/>
                </a:ln>
                <a:effectLst/>
                <a:uLnTx/>
                <a:uFillTx/>
                <a:latin typeface="微软雅黑" panose="020B0503020204020204" charset="-122"/>
                <a:ea typeface="微软雅黑" panose="020B0503020204020204" charset="-122"/>
                <a:cs typeface="+mn-cs"/>
              </a:rPr>
              <a:t>核心部件：</a:t>
            </a:r>
            <a:r>
              <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rPr>
              <a:t>减速器</a:t>
            </a:r>
            <a:endParaRPr kumimoji="0" lang="zh-CN" altLang="en-US" sz="1200" b="1" i="0" u="none" strike="noStrike" kern="1200" cap="none" spc="0" normalizeH="0" noProof="0" dirty="0">
              <a:ln>
                <a:noFill/>
              </a:ln>
              <a:solidFill>
                <a:schemeClr val="tx1"/>
              </a:solidFill>
              <a:effectLst/>
              <a:uLnTx/>
              <a:uFillTx/>
              <a:latin typeface="微软雅黑" panose="020B0503020204020204" charset="-122"/>
              <a:ea typeface="微软雅黑" panose="020B0503020204020204" charset="-122"/>
              <a:cs typeface="+mn-cs"/>
            </a:endParaRPr>
          </a:p>
        </p:txBody>
      </p:sp>
      <p:pic>
        <p:nvPicPr>
          <p:cNvPr id="1038" name="图片 1037" descr="C:\Users\W10\Desktop\微裂纹.jpg"/>
          <p:cNvPicPr/>
          <p:nvPr/>
        </p:nvPicPr>
        <p:blipFill rotWithShape="1">
          <a:blip r:embed="rId3" cstate="print">
            <a:extLst>
              <a:ext uri="{28A0092B-C50C-407E-A947-70E740481C1C}">
                <a14:useLocalDpi xmlns:a14="http://schemas.microsoft.com/office/drawing/2010/main" val="0"/>
              </a:ext>
            </a:extLst>
          </a:blip>
          <a:srcRect l="21342" r="21088"/>
          <a:stretch>
            <a:fillRect/>
          </a:stretch>
        </p:blipFill>
        <p:spPr bwMode="auto">
          <a:xfrm>
            <a:off x="6863080" y="1527810"/>
            <a:ext cx="623570" cy="653415"/>
          </a:xfrm>
          <a:prstGeom prst="rect">
            <a:avLst/>
          </a:prstGeom>
          <a:noFill/>
          <a:ln>
            <a:noFill/>
          </a:ln>
        </p:spPr>
      </p:pic>
      <p:pic>
        <p:nvPicPr>
          <p:cNvPr id="1040" name="图片 1039"/>
          <p:cNvPicPr>
            <a:picLocks noChangeAspect="1"/>
          </p:cNvPicPr>
          <p:nvPr/>
        </p:nvPicPr>
        <p:blipFill>
          <a:blip r:embed="rId4"/>
          <a:stretch>
            <a:fillRect/>
          </a:stretch>
        </p:blipFill>
        <p:spPr>
          <a:xfrm>
            <a:off x="7486015" y="1526540"/>
            <a:ext cx="633095" cy="651510"/>
          </a:xfrm>
          <a:prstGeom prst="rect">
            <a:avLst/>
          </a:prstGeom>
        </p:spPr>
      </p:pic>
      <p:sp>
        <p:nvSpPr>
          <p:cNvPr id="1044" name="矩形: 圆角 53"/>
          <p:cNvSpPr>
            <a:spLocks noChangeAspect="1"/>
          </p:cNvSpPr>
          <p:nvPr/>
        </p:nvSpPr>
        <p:spPr>
          <a:xfrm>
            <a:off x="5688330" y="1104900"/>
            <a:ext cx="2421890" cy="323850"/>
          </a:xfrm>
          <a:prstGeom prst="round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400" b="1" dirty="0">
                <a:latin typeface="微软雅黑" panose="020B0503020204020204" charset="-122"/>
                <a:ea typeface="微软雅黑" panose="020B0503020204020204" charset="-122"/>
                <a:sym typeface="+mn-ea"/>
              </a:rPr>
              <a:t>磨损、点蚀、疲劳等失效</a:t>
            </a:r>
            <a:endParaRPr lang="zh-CN" altLang="en-US" sz="1400" b="1" dirty="0">
              <a:latin typeface="微软雅黑" panose="020B0503020204020204" charset="-122"/>
              <a:ea typeface="微软雅黑" panose="020B0503020204020204" charset="-122"/>
              <a:sym typeface="+mn-ea"/>
            </a:endParaRPr>
          </a:p>
        </p:txBody>
      </p:sp>
      <p:sp>
        <p:nvSpPr>
          <p:cNvPr id="5" name="文本框 4"/>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grpSp>
        <p:nvGrpSpPr>
          <p:cNvPr id="7" name="组合 6"/>
          <p:cNvGrpSpPr/>
          <p:nvPr/>
        </p:nvGrpSpPr>
        <p:grpSpPr>
          <a:xfrm>
            <a:off x="4561840" y="2745105"/>
            <a:ext cx="3592830" cy="2047251"/>
            <a:chOff x="836585" y="2344588"/>
            <a:chExt cx="3136743" cy="2134267"/>
          </a:xfrm>
        </p:grpSpPr>
        <p:pic>
          <p:nvPicPr>
            <p:cNvPr id="9" name="图片 8"/>
            <p:cNvPicPr/>
            <p:nvPr>
              <p:custDataLst>
                <p:tags r:id="rId5"/>
              </p:custDataLst>
            </p:nvPr>
          </p:nvPicPr>
          <p:blipFill>
            <a:blip r:embed="rId6"/>
            <a:stretch>
              <a:fillRect/>
            </a:stretch>
          </p:blipFill>
          <p:spPr>
            <a:xfrm>
              <a:off x="836585" y="2344588"/>
              <a:ext cx="3136743" cy="1726550"/>
            </a:xfrm>
            <a:prstGeom prst="rect">
              <a:avLst/>
            </a:prstGeom>
          </p:spPr>
        </p:pic>
        <p:cxnSp>
          <p:nvCxnSpPr>
            <p:cNvPr id="11" name="直接箭头连接符 10"/>
            <p:cNvCxnSpPr/>
            <p:nvPr>
              <p:custDataLst>
                <p:tags r:id="rId7"/>
              </p:custDataLst>
            </p:nvPr>
          </p:nvCxnSpPr>
          <p:spPr>
            <a:xfrm flipH="1" flipV="1">
              <a:off x="2298983" y="3321035"/>
              <a:ext cx="215354" cy="646082"/>
            </a:xfrm>
            <a:prstGeom prst="straightConnector1">
              <a:avLst/>
            </a:prstGeom>
            <a:noFill/>
            <a:ln w="28575" cap="flat" cmpd="sng" algn="ctr">
              <a:solidFill>
                <a:srgbClr val="629DD1">
                  <a:lumMod val="75000"/>
                </a:srgbClr>
              </a:solidFill>
              <a:prstDash val="solid"/>
              <a:miter lim="800000"/>
              <a:tailEnd type="triangle"/>
            </a:ln>
            <a:effectLst/>
          </p:spPr>
        </p:cxnSp>
        <p:cxnSp>
          <p:nvCxnSpPr>
            <p:cNvPr id="13" name="直接连接符 12"/>
            <p:cNvCxnSpPr/>
            <p:nvPr>
              <p:custDataLst>
                <p:tags r:id="rId8"/>
              </p:custDataLst>
            </p:nvPr>
          </p:nvCxnSpPr>
          <p:spPr>
            <a:xfrm>
              <a:off x="2671261" y="3413214"/>
              <a:ext cx="39637" cy="104302"/>
            </a:xfrm>
            <a:prstGeom prst="line">
              <a:avLst/>
            </a:prstGeom>
            <a:noFill/>
            <a:ln w="28575" cap="flat" cmpd="sng" algn="ctr">
              <a:solidFill>
                <a:srgbClr val="629DD1">
                  <a:lumMod val="75000"/>
                </a:srgbClr>
              </a:solidFill>
              <a:prstDash val="solid"/>
              <a:miter lim="800000"/>
            </a:ln>
            <a:effectLst/>
          </p:spPr>
        </p:cxnSp>
        <p:pic>
          <p:nvPicPr>
            <p:cNvPr id="14" name="图片 13"/>
            <p:cNvPicPr>
              <a:picLocks noChangeAspect="1"/>
            </p:cNvPicPr>
            <p:nvPr>
              <p:custDataLst>
                <p:tags r:id="rId9"/>
              </p:custDataLst>
            </p:nvPr>
          </p:nvPicPr>
          <p:blipFill rotWithShape="1">
            <a:blip r:embed="rId10" cstate="print">
              <a:extLst>
                <a:ext uri="{28A0092B-C50C-407E-A947-70E740481C1C}">
                  <a14:useLocalDpi xmlns:a14="http://schemas.microsoft.com/office/drawing/2010/main" val="0"/>
                </a:ext>
              </a:extLst>
            </a:blip>
            <a:srcRect l="9632" t="51451" r="69742" b="21393"/>
            <a:stretch>
              <a:fillRect/>
            </a:stretch>
          </p:blipFill>
          <p:spPr>
            <a:xfrm>
              <a:off x="2631169" y="3511026"/>
              <a:ext cx="412440" cy="333408"/>
            </a:xfrm>
            <a:prstGeom prst="rect">
              <a:avLst/>
            </a:prstGeom>
          </p:spPr>
        </p:pic>
        <p:sp>
          <p:nvSpPr>
            <p:cNvPr id="21" name="椭圆 20"/>
            <p:cNvSpPr/>
            <p:nvPr>
              <p:custDataLst>
                <p:tags r:id="rId11"/>
              </p:custDataLst>
            </p:nvPr>
          </p:nvSpPr>
          <p:spPr>
            <a:xfrm>
              <a:off x="2472035" y="3220973"/>
              <a:ext cx="275056" cy="202060"/>
            </a:xfrm>
            <a:prstGeom prst="ellipse">
              <a:avLst/>
            </a:prstGeom>
            <a:noFill/>
            <a:ln w="28575" cap="flat" cmpd="sng" algn="ctr">
              <a:solidFill>
                <a:srgbClr val="629DD1">
                  <a:lumMod val="75000"/>
                </a:srgbClr>
              </a:solidFill>
              <a:prstDash val="sysDash"/>
              <a:miter lim="800000"/>
            </a:ln>
            <a:effectLst/>
          </p:spPr>
          <p:txBody>
            <a:bodyPr rot="0" spcFirstLastPara="0" vertOverflow="overflow" horzOverflow="overflow" vert="horz" wrap="square" lIns="0" tIns="45720" rIns="0" bIns="46800" numCol="1" spcCol="0" rtlCol="0" fromWordArt="0" anchor="t"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4A66AC">
                    <a:lumMod val="75000"/>
                  </a:srgbClr>
                </a:solidFill>
                <a:effectLst/>
                <a:uLnTx/>
                <a:uFillTx/>
                <a:latin typeface="微软雅黑" panose="020B0503020204020204" charset="-122"/>
                <a:ea typeface="微软雅黑" panose="020B0503020204020204" charset="-122"/>
                <a:cs typeface="+mn-cs"/>
              </a:endParaRPr>
            </a:p>
          </p:txBody>
        </p:sp>
        <p:sp>
          <p:nvSpPr>
            <p:cNvPr id="22" name="文本框 21"/>
            <p:cNvSpPr txBox="1"/>
            <p:nvPr>
              <p:custDataLst>
                <p:tags r:id="rId12"/>
              </p:custDataLst>
            </p:nvPr>
          </p:nvSpPr>
          <p:spPr>
            <a:xfrm>
              <a:off x="1785268" y="4286878"/>
              <a:ext cx="1432840" cy="191977"/>
            </a:xfrm>
            <a:prstGeom prst="rect">
              <a:avLst/>
            </a:prstGeom>
            <a:noFill/>
          </p:spPr>
          <p:txBody>
            <a:bodyPr wrap="square" lIns="0" tIns="0" rIns="0" bIns="0"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rPr>
                <a:t>无线应变传感器</a:t>
              </a:r>
              <a:endParaRPr kumimoji="0" lang="zh-CN" altLang="en-US" sz="1200" b="0" i="0" u="none" strike="noStrike" kern="0" cap="none" spc="0" normalizeH="0" baseline="0" noProof="0" dirty="0" smtClean="0">
                <a:ln>
                  <a:noFill/>
                </a:ln>
                <a:solidFill>
                  <a:prstClr val="black">
                    <a:lumMod val="95000"/>
                    <a:lumOff val="5000"/>
                  </a:prstClr>
                </a:solidFill>
                <a:effectLst/>
                <a:uLnTx/>
                <a:uFillTx/>
                <a:latin typeface="微软雅黑" panose="020B0503020204020204" charset="-122"/>
                <a:ea typeface="微软雅黑" panose="020B0503020204020204" charset="-122"/>
              </a:endParaRPr>
            </a:p>
          </p:txBody>
        </p:sp>
      </p:grpSp>
      <p:pic>
        <p:nvPicPr>
          <p:cNvPr id="23" name="图片 8"/>
          <p:cNvPicPr>
            <a:picLocks noChangeAspect="1" noChangeArrowheads="1"/>
          </p:cNvPicPr>
          <p:nvPr>
            <p:custDataLst>
              <p:tags r:id="rId13"/>
            </p:custDataLst>
          </p:nvPr>
        </p:nvPicPr>
        <p:blipFill>
          <a:blip r:embed="rId14">
            <a:extLst>
              <a:ext uri="{28A0092B-C50C-407E-A947-70E740481C1C}">
                <a14:useLocalDpi xmlns:a14="http://schemas.microsoft.com/office/drawing/2010/main" val="0"/>
              </a:ext>
            </a:extLst>
          </a:blip>
          <a:srcRect t="11955"/>
          <a:stretch>
            <a:fillRect/>
          </a:stretch>
        </p:blipFill>
        <p:spPr bwMode="auto">
          <a:xfrm>
            <a:off x="6435090" y="4265295"/>
            <a:ext cx="273050" cy="32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箭头连接符 23"/>
          <p:cNvCxnSpPr/>
          <p:nvPr>
            <p:custDataLst>
              <p:tags r:id="rId15"/>
            </p:custDataLst>
          </p:nvPr>
        </p:nvCxnSpPr>
        <p:spPr>
          <a:xfrm flipV="1">
            <a:off x="6508158" y="4024629"/>
            <a:ext cx="447040" cy="213360"/>
          </a:xfrm>
          <a:prstGeom prst="straightConnector1">
            <a:avLst/>
          </a:prstGeom>
          <a:noFill/>
          <a:ln w="28575" cap="flat" cmpd="sng" algn="ctr">
            <a:solidFill>
              <a:srgbClr val="629DD1">
                <a:lumMod val="75000"/>
              </a:srgbClr>
            </a:solidFill>
            <a:prstDash val="solid"/>
            <a:miter lim="800000"/>
            <a:tailEnd type="triangle"/>
          </a:ln>
          <a:effectLst/>
        </p:spPr>
      </p:cxnSp>
      <p:sp>
        <p:nvSpPr>
          <p:cNvPr id="25" name="文本框 24"/>
          <p:cNvSpPr txBox="1"/>
          <p:nvPr>
            <p:custDataLst>
              <p:tags r:id="rId16"/>
            </p:custDataLst>
          </p:nvPr>
        </p:nvSpPr>
        <p:spPr>
          <a:xfrm>
            <a:off x="6750050" y="4203700"/>
            <a:ext cx="1565910" cy="403860"/>
          </a:xfrm>
          <a:prstGeom prst="rect">
            <a:avLst/>
          </a:prstGeom>
          <a:noFill/>
        </p:spPr>
        <p:txBody>
          <a:bodyPr wrap="square" rtlCol="0">
            <a:noAutofit/>
          </a:bodyPr>
          <a:p>
            <a:r>
              <a:rPr lang="zh-CN" altLang="en-US" b="1">
                <a:sym typeface="+mn-ea"/>
              </a:rPr>
              <a:t>减速器</a:t>
            </a:r>
            <a:r>
              <a:rPr lang="zh-CN" altLang="en-US" b="1">
                <a:sym typeface="+mn-ea"/>
              </a:rPr>
              <a:t>爆炸图</a:t>
            </a:r>
            <a:endParaRPr lang="zh-CN" altLang="en-US" b="1">
              <a:sym typeface="+mn-ea"/>
            </a:endParaRPr>
          </a:p>
        </p:txBody>
      </p:sp>
      <p:sp>
        <p:nvSpPr>
          <p:cNvPr id="26" name="矩形 25"/>
          <p:cNvSpPr/>
          <p:nvPr>
            <p:custDataLst>
              <p:tags r:id="rId17"/>
            </p:custDataLst>
          </p:nvPr>
        </p:nvSpPr>
        <p:spPr>
          <a:xfrm>
            <a:off x="387985" y="594995"/>
            <a:ext cx="622300" cy="438086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高端装备关键零部件</a:t>
            </a:r>
            <a:endParaRPr lang="zh-CN" altLang="en-US" b="1" dirty="0">
              <a:latin typeface="微软雅黑" panose="020B0503020204020204" charset="-122"/>
              <a:ea typeface="微软雅黑" panose="020B0503020204020204" charset="-122"/>
              <a:sym typeface="+mn-ea"/>
            </a:endParaRPr>
          </a:p>
        </p:txBody>
      </p:sp>
      <p:sp>
        <p:nvSpPr>
          <p:cNvPr id="27" name="矩形 26"/>
          <p:cNvSpPr/>
          <p:nvPr>
            <p:custDataLst>
              <p:tags r:id="rId18"/>
            </p:custDataLst>
          </p:nvPr>
        </p:nvSpPr>
        <p:spPr>
          <a:xfrm>
            <a:off x="1184910" y="594995"/>
            <a:ext cx="7189470" cy="4380865"/>
          </a:xfrm>
          <a:prstGeom prst="rect">
            <a:avLst/>
          </a:prstGeom>
          <a:noFill/>
          <a:ln w="28575">
            <a:solidFill>
              <a:srgbClr val="0070C0"/>
            </a:soli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900" b="1" dirty="0">
              <a:solidFill>
                <a:schemeClr val="bg2">
                  <a:lumMod val="50000"/>
                </a:schemeClr>
              </a:solidFill>
              <a:latin typeface="微软雅黑" panose="020B0503020204020204" charset="-122"/>
              <a:ea typeface="微软雅黑" panose="020B0503020204020204" charset="-122"/>
              <a:sym typeface="+mn-ea"/>
            </a:endParaRPr>
          </a:p>
        </p:txBody>
      </p:sp>
      <p:sp>
        <p:nvSpPr>
          <p:cNvPr id="28" name="矩形 27"/>
          <p:cNvSpPr/>
          <p:nvPr/>
        </p:nvSpPr>
        <p:spPr>
          <a:xfrm>
            <a:off x="394970" y="5150485"/>
            <a:ext cx="622300" cy="114808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b="1" dirty="0">
                <a:latin typeface="微软雅黑" panose="020B0503020204020204" charset="-122"/>
                <a:ea typeface="微软雅黑" panose="020B0503020204020204" charset="-122"/>
                <a:sym typeface="+mn-ea"/>
              </a:rPr>
              <a:t>主要挑战</a:t>
            </a:r>
            <a:endParaRPr lang="zh-CN" altLang="en-US" b="1" dirty="0">
              <a:latin typeface="微软雅黑" panose="020B0503020204020204" charset="-122"/>
              <a:ea typeface="微软雅黑" panose="020B0503020204020204" charset="-122"/>
              <a:sym typeface="+mn-ea"/>
            </a:endParaRPr>
          </a:p>
        </p:txBody>
      </p:sp>
      <p:sp>
        <p:nvSpPr>
          <p:cNvPr id="29" name="矩形 28"/>
          <p:cNvSpPr/>
          <p:nvPr/>
        </p:nvSpPr>
        <p:spPr>
          <a:xfrm>
            <a:off x="1195070" y="5150485"/>
            <a:ext cx="7188835" cy="113919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0" name="文本框 29"/>
          <p:cNvSpPr txBox="1"/>
          <p:nvPr/>
        </p:nvSpPr>
        <p:spPr>
          <a:xfrm>
            <a:off x="1342390" y="2774950"/>
            <a:ext cx="3101975" cy="2061210"/>
          </a:xfrm>
          <a:prstGeom prst="rect">
            <a:avLst/>
          </a:prstGeom>
          <a:noFill/>
        </p:spPr>
        <p:txBody>
          <a:bodyPr wrap="square" rtlCol="0" anchor="t">
            <a:spAutoFit/>
          </a:bodyPr>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工业装备领域：减速器关键部件状态监测</a:t>
            </a:r>
            <a:endParaRPr lang="zh-CN" altLang="en-US" sz="2000"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rPr>
              <a:t>核电领域：反应堆压力容器监测</a:t>
            </a:r>
            <a:endParaRPr lang="zh-CN" altLang="en-US" b="1" dirty="0">
              <a:latin typeface="微软雅黑" panose="020B0503020204020204" charset="-122"/>
              <a:ea typeface="微软雅黑" panose="020B0503020204020204" charset="-122"/>
            </a:endParaRPr>
          </a:p>
          <a:p>
            <a:pPr lvl="0" indent="-285750" algn="just" fontAlgn="auto">
              <a:spcBef>
                <a:spcPts val="0"/>
              </a:spcBef>
              <a:spcAft>
                <a:spcPts val="1200"/>
              </a:spcAft>
              <a:buClr>
                <a:schemeClr val="tx1"/>
              </a:buClr>
              <a:buFont typeface="Wingdings" panose="05000000000000000000" pitchFamily="2" charset="2"/>
              <a:buChar char="p"/>
              <a:defRPr/>
            </a:pPr>
            <a:r>
              <a:rPr lang="zh-CN" altLang="en-US" b="1" dirty="0">
                <a:latin typeface="微软雅黑" panose="020B0503020204020204" charset="-122"/>
                <a:ea typeface="微软雅黑" panose="020B0503020204020204" charset="-122"/>
                <a:sym typeface="+mn-ea"/>
              </a:rPr>
              <a:t>航天领域：卫星舱内设备监测</a:t>
            </a:r>
            <a:endParaRPr lang="zh-CN" altLang="en-US" b="1" dirty="0">
              <a:latin typeface="微软雅黑" panose="020B0503020204020204" charset="-122"/>
              <a:ea typeface="微软雅黑" panose="020B0503020204020204" charset="-122"/>
              <a:sym typeface="+mn-ea"/>
            </a:endParaRPr>
          </a:p>
        </p:txBody>
      </p:sp>
      <p:sp>
        <p:nvSpPr>
          <p:cNvPr id="31" name="文本框 30"/>
          <p:cNvSpPr txBox="1"/>
          <p:nvPr/>
        </p:nvSpPr>
        <p:spPr>
          <a:xfrm>
            <a:off x="1203960" y="5316855"/>
            <a:ext cx="7179310" cy="1136015"/>
          </a:xfrm>
          <a:prstGeom prst="rect">
            <a:avLst/>
          </a:prstGeom>
          <a:noFill/>
        </p:spPr>
        <p:txBody>
          <a:bodyPr wrap="square" rtlCol="0" anchor="t" anchorCtr="0">
            <a:noAutofit/>
          </a:bodyPr>
          <a:p>
            <a:pPr lvl="0" indent="-285750" algn="just" fontAlgn="auto">
              <a:spcBef>
                <a:spcPts val="0"/>
              </a:spcBef>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rPr>
              <a:t>如何突破</a:t>
            </a:r>
            <a:r>
              <a:rPr lang="zh-CN" altLang="en-US" b="1" dirty="0">
                <a:solidFill>
                  <a:srgbClr val="FF0000"/>
                </a:solidFill>
                <a:latin typeface="微软雅黑" panose="020B0503020204020204" charset="-122"/>
                <a:ea typeface="微软雅黑" panose="020B0503020204020204" charset="-122"/>
              </a:rPr>
              <a:t>金属屏蔽环境</a:t>
            </a:r>
            <a:r>
              <a:rPr lang="zh-CN" altLang="en-US" b="1" dirty="0">
                <a:solidFill>
                  <a:schemeClr val="tx1"/>
                </a:solidFill>
                <a:latin typeface="微软雅黑" panose="020B0503020204020204" charset="-122"/>
                <a:ea typeface="微软雅黑" panose="020B0503020204020204" charset="-122"/>
              </a:rPr>
              <a:t>实现高效的</a:t>
            </a:r>
            <a:r>
              <a:rPr lang="zh-CN" altLang="en-US" b="1" dirty="0">
                <a:solidFill>
                  <a:srgbClr val="FF0000"/>
                </a:solidFill>
                <a:latin typeface="微软雅黑" panose="020B0503020204020204" charset="-122"/>
                <a:ea typeface="微软雅黑" panose="020B0503020204020204" charset="-122"/>
              </a:rPr>
              <a:t>无线能量与数据</a:t>
            </a:r>
            <a:r>
              <a:rPr lang="zh-CN" altLang="en-US" b="1" dirty="0">
                <a:solidFill>
                  <a:schemeClr val="tx1"/>
                </a:solidFill>
                <a:latin typeface="微软雅黑" panose="020B0503020204020204" charset="-122"/>
                <a:ea typeface="微软雅黑" panose="020B0503020204020204" charset="-122"/>
              </a:rPr>
              <a:t>传输</a:t>
            </a:r>
            <a:endParaRPr lang="zh-CN" altLang="en-US" b="1" dirty="0">
              <a:solidFill>
                <a:schemeClr val="tx1"/>
              </a:solidFill>
              <a:latin typeface="微软雅黑" panose="020B0503020204020204" charset="-122"/>
              <a:ea typeface="微软雅黑" panose="020B0503020204020204" charset="-122"/>
            </a:endParaRPr>
          </a:p>
          <a:p>
            <a:pPr indent="-285750" algn="just" fontAlgn="auto">
              <a:spcAft>
                <a:spcPts val="1200"/>
              </a:spcAft>
              <a:buClr>
                <a:srgbClr val="000000"/>
              </a:buClr>
              <a:buFont typeface="Wingdings" panose="05000000000000000000" pitchFamily="2" charset="2"/>
              <a:buChar char="p"/>
              <a:defRPr/>
            </a:pPr>
            <a:r>
              <a:rPr lang="zh-CN" altLang="en-US" b="1" dirty="0">
                <a:solidFill>
                  <a:schemeClr val="tx1"/>
                </a:solidFill>
                <a:latin typeface="微软雅黑" panose="020B0503020204020204" charset="-122"/>
                <a:ea typeface="微软雅黑" panose="020B0503020204020204" charset="-122"/>
                <a:sym typeface="+mn-ea"/>
              </a:rPr>
              <a:t>如何为</a:t>
            </a:r>
            <a:r>
              <a:rPr lang="zh-CN" altLang="en-US" b="1" dirty="0">
                <a:solidFill>
                  <a:srgbClr val="FF0000"/>
                </a:solidFill>
                <a:latin typeface="微软雅黑" panose="020B0503020204020204" charset="-122"/>
                <a:ea typeface="微软雅黑" panose="020B0503020204020204" charset="-122"/>
                <a:sym typeface="+mn-ea"/>
              </a:rPr>
              <a:t>空间受限环境</a:t>
            </a:r>
            <a:r>
              <a:rPr lang="zh-CN" altLang="en-US" b="1" dirty="0">
                <a:solidFill>
                  <a:schemeClr val="tx1"/>
                </a:solidFill>
                <a:latin typeface="微软雅黑" panose="020B0503020204020204" charset="-122"/>
                <a:ea typeface="微软雅黑" panose="020B0503020204020204" charset="-122"/>
                <a:sym typeface="+mn-ea"/>
              </a:rPr>
              <a:t>中的传感器</a:t>
            </a:r>
            <a:r>
              <a:rPr lang="zh-CN" altLang="en-US" b="1" dirty="0">
                <a:solidFill>
                  <a:schemeClr val="tx1"/>
                </a:solidFill>
                <a:latin typeface="微软雅黑" panose="020B0503020204020204" charset="-122"/>
                <a:ea typeface="微软雅黑" panose="020B0503020204020204" charset="-122"/>
                <a:sym typeface="+mn-ea"/>
              </a:rPr>
              <a:t>提供可靠的无线能量与数据传输</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1048775" name="箭头: 右 21594"/>
          <p:cNvSpPr/>
          <p:nvPr>
            <p:custDataLst>
              <p:tags r:id="rId19"/>
            </p:custDataLst>
          </p:nvPr>
        </p:nvSpPr>
        <p:spPr>
          <a:xfrm>
            <a:off x="5278755" y="1651000"/>
            <a:ext cx="290830" cy="180975"/>
          </a:xfrm>
          <a:prstGeom prst="rightArrow">
            <a:avLst/>
          </a:prstGeom>
          <a:solidFill>
            <a:srgbClr val="297FD5"/>
          </a:solidFill>
          <a:ln>
            <a:solidFill>
              <a:srgbClr val="0182B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91440" numCol="1" spcCol="0" rtlCol="0" fromWordArt="0" anchor="ctr" anchorCtr="0" forceAA="0" compatLnSpc="1">
            <a:noAutofit/>
          </a:bodyPr>
          <a:p>
            <a:pPr lvl="0" algn="ctr">
              <a:buClrTx/>
              <a:buSzTx/>
              <a:buFontTx/>
            </a:pPr>
            <a:endParaRPr lang="zh-CN" altLang="en-US" b="1" dirty="0">
              <a:sym typeface="+mn-ea"/>
            </a:endParaRPr>
          </a:p>
        </p:txBody>
      </p:sp>
      <p:sp>
        <p:nvSpPr>
          <p:cNvPr id="10" name="矩形 9"/>
          <p:cNvSpPr>
            <a:spLocks noChangeAspect="1"/>
          </p:cNvSpPr>
          <p:nvPr/>
        </p:nvSpPr>
        <p:spPr>
          <a:xfrm>
            <a:off x="1332230" y="713740"/>
            <a:ext cx="6913245" cy="1917065"/>
          </a:xfrm>
          <a:prstGeom prst="rect">
            <a:avLst/>
          </a:prstGeom>
          <a:noFill/>
          <a:ln w="28575">
            <a:solidFill>
              <a:srgbClr val="0070C0"/>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b="1" dirty="0">
              <a:solidFill>
                <a:schemeClr val="bg2">
                  <a:lumMod val="50000"/>
                </a:schemeClr>
              </a:solidFill>
              <a:latin typeface="微软雅黑" panose="020B0503020204020204" charset="-122"/>
              <a:ea typeface="微软雅黑" panose="020B0503020204020204" charset="-122"/>
            </a:endParaRPr>
          </a:p>
        </p:txBody>
      </p:sp>
      <p:sp>
        <p:nvSpPr>
          <p:cNvPr id="34" name="矩形 33"/>
          <p:cNvSpPr/>
          <p:nvPr/>
        </p:nvSpPr>
        <p:spPr>
          <a:xfrm>
            <a:off x="0" y="6450965"/>
            <a:ext cx="9144000" cy="403860"/>
          </a:xfrm>
          <a:prstGeom prst="rect">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在空间受限的金属屏蔽环境中实现无线能量与数据传输</a:t>
            </a:r>
            <a:r>
              <a:rPr lang="zh-CN" altLang="en-US" sz="2000" b="1" dirty="0">
                <a:latin typeface="微软雅黑" panose="020B0503020204020204" charset="-122"/>
                <a:ea typeface="微软雅黑" panose="020B0503020204020204" charset="-122"/>
                <a:sym typeface="+mn-ea"/>
              </a:rPr>
              <a:t>亟需解决</a:t>
            </a:r>
            <a:endParaRPr lang="zh-CN" altLang="en-US" sz="2000" b="1" dirty="0">
              <a:latin typeface="微软雅黑" panose="020B0503020204020204" charset="-122"/>
              <a:ea typeface="微软雅黑" panose="020B0503020204020204" charset="-122"/>
              <a:sym typeface="+mn-ea"/>
            </a:endParaRPr>
          </a:p>
        </p:txBody>
      </p:sp>
      <p:pic>
        <p:nvPicPr>
          <p:cNvPr id="39" name="图片 38"/>
          <p:cNvPicPr/>
          <p:nvPr/>
        </p:nvPicPr>
        <p:blipFill>
          <a:blip r:embed="rId20" cstate="print">
            <a:extLst>
              <a:ext uri="{28A0092B-C50C-407E-A947-70E740481C1C}">
                <a14:useLocalDpi xmlns:a14="http://schemas.microsoft.com/office/drawing/2010/main" val="0"/>
              </a:ext>
            </a:extLst>
          </a:blip>
          <a:stretch>
            <a:fillRect/>
          </a:stretch>
        </p:blipFill>
        <p:spPr>
          <a:xfrm>
            <a:off x="5686425" y="1528445"/>
            <a:ext cx="603250" cy="652780"/>
          </a:xfrm>
          <a:prstGeom prst="rect">
            <a:avLst/>
          </a:prstGeom>
          <a:solidFill>
            <a:srgbClr val="0070C0"/>
          </a:solidFill>
        </p:spPr>
      </p:pic>
      <p:pic>
        <p:nvPicPr>
          <p:cNvPr id="41" name="图片 40" descr="IMG_20190527_102146"/>
          <p:cNvPicPr/>
          <p:nvPr/>
        </p:nvPicPr>
        <p:blipFill rotWithShape="1">
          <a:blip r:embed="rId21" cstate="print">
            <a:lum bright="6000" contrast="12000"/>
            <a:extLst>
              <a:ext uri="{28A0092B-C50C-407E-A947-70E740481C1C}">
                <a14:useLocalDpi xmlns:a14="http://schemas.microsoft.com/office/drawing/2010/main" val="0"/>
              </a:ext>
            </a:extLst>
          </a:blip>
          <a:srcRect l="17602" r="19032"/>
          <a:stretch>
            <a:fillRect/>
          </a:stretch>
        </p:blipFill>
        <p:spPr bwMode="auto">
          <a:xfrm>
            <a:off x="6294755" y="1525270"/>
            <a:ext cx="568325" cy="654685"/>
          </a:xfrm>
          <a:prstGeom prst="rect">
            <a:avLst/>
          </a:prstGeom>
          <a:solidFill>
            <a:srgbClr val="0070C0"/>
          </a:solid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2"/>
          <p:cNvSpPr>
            <a:spLocks noGrp="1"/>
          </p:cNvSpPr>
          <p:nvPr>
            <p:custDataLst>
              <p:tags r:id="rId1"/>
            </p:custDataLst>
          </p:nvPr>
        </p:nvSpPr>
        <p:spPr>
          <a:xfrm>
            <a:off x="7028910" y="6492875"/>
            <a:ext cx="2133600" cy="365125"/>
          </a:xfrm>
          <a:prstGeom prst="rect">
            <a:avLst/>
          </a:prstGeom>
        </p:spPr>
        <p:txBody>
          <a:bodyPr vert="horz" wrap="square" lIns="91402" tIns="45702" rIns="91402" bIns="45702" numCol="1" anchor="ctr" anchorCtr="0" compatLnSpc="1"/>
          <a:lstStyle>
            <a:defPPr>
              <a:defRPr lang="zh-CN"/>
            </a:defPPr>
            <a:lvl1pPr marL="0" algn="r" defTabSz="914400" rtl="0" eaLnBrk="1" latinLnBrk="0" hangingPunct="1">
              <a:lnSpc>
                <a:spcPct val="120000"/>
              </a:lnSpc>
              <a:spcBef>
                <a:spcPct val="20000"/>
              </a:spcBef>
              <a:buClr>
                <a:schemeClr val="folHlink"/>
              </a:buClr>
              <a:buSzPct val="60000"/>
              <a:defRPr kumimoji="1" sz="1400" b="0" kern="1200">
                <a:solidFill>
                  <a:schemeClr val="tx1"/>
                </a:solidFill>
                <a:latin typeface="黑体" panose="02010609060101010101" pitchFamily="49" charset="-122"/>
                <a:ea typeface="黑体" panose="02010609060101010101" pitchFamily="49" charset="-122"/>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a:lstStyle>
          <a:p>
            <a:pPr>
              <a:defRPr/>
            </a:pPr>
            <a:r>
              <a:rPr lang="en-US" altLang="zh-CN" b="1" dirty="0">
                <a:solidFill>
                  <a:schemeClr val="bg1">
                    <a:lumMod val="50000"/>
                  </a:schemeClr>
                </a:solidFill>
              </a:rPr>
              <a:t>4</a:t>
            </a:r>
            <a:endParaRPr lang="en-US" altLang="zh-CN" b="1" dirty="0">
              <a:solidFill>
                <a:schemeClr val="bg1">
                  <a:lumMod val="50000"/>
                </a:schemeClr>
              </a:solidFill>
            </a:endParaRPr>
          </a:p>
        </p:txBody>
      </p:sp>
      <p:sp>
        <p:nvSpPr>
          <p:cNvPr id="86" name="矩形 85"/>
          <p:cNvSpPr/>
          <p:nvPr>
            <p:custDataLst>
              <p:tags r:id="rId2"/>
            </p:custDataLst>
          </p:nvPr>
        </p:nvSpPr>
        <p:spPr>
          <a:xfrm>
            <a:off x="5468620" y="5066030"/>
            <a:ext cx="3104515" cy="5765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适合空间</a:t>
            </a:r>
            <a:r>
              <a:rPr lang="zh-CN" altLang="en-US" sz="2000" b="1" dirty="0">
                <a:sym typeface="+mn-ea"/>
              </a:rPr>
              <a:t>受限金属环境</a:t>
            </a:r>
            <a:endParaRPr lang="zh-CN" altLang="en-US" sz="2000" b="1" dirty="0">
              <a:sym typeface="+mn-ea"/>
            </a:endParaRPr>
          </a:p>
        </p:txBody>
      </p:sp>
      <p:sp>
        <p:nvSpPr>
          <p:cNvPr id="96" name="矩形 95"/>
          <p:cNvSpPr/>
          <p:nvPr>
            <p:custDataLst>
              <p:tags r:id="rId3"/>
            </p:custDataLst>
          </p:nvPr>
        </p:nvSpPr>
        <p:spPr>
          <a:xfrm>
            <a:off x="403225" y="1252855"/>
            <a:ext cx="4408170" cy="591820"/>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传统方式</a:t>
            </a:r>
            <a:endParaRPr lang="zh-CN" altLang="en-US" sz="2000" b="1" dirty="0">
              <a:latin typeface="微软雅黑" panose="020B0503020204020204" charset="-122"/>
              <a:ea typeface="微软雅黑" panose="020B0503020204020204" charset="-122"/>
              <a:sym typeface="+mn-ea"/>
            </a:endParaRPr>
          </a:p>
        </p:txBody>
      </p:sp>
      <p:sp>
        <p:nvSpPr>
          <p:cNvPr id="97" name="矩形 96"/>
          <p:cNvSpPr/>
          <p:nvPr>
            <p:custDataLst>
              <p:tags r:id="rId4"/>
            </p:custDataLst>
          </p:nvPr>
        </p:nvSpPr>
        <p:spPr>
          <a:xfrm>
            <a:off x="5335270" y="1254760"/>
            <a:ext cx="3340735" cy="589280"/>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本</a:t>
            </a:r>
            <a:r>
              <a:rPr lang="zh-CN" altLang="en-US" sz="2000" b="1" dirty="0">
                <a:sym typeface="+mn-ea"/>
              </a:rPr>
              <a:t>课题超声</a:t>
            </a:r>
            <a:r>
              <a:rPr lang="zh-CN" altLang="en-US" sz="2000" b="1" dirty="0">
                <a:sym typeface="+mn-ea"/>
              </a:rPr>
              <a:t>-</a:t>
            </a:r>
            <a:r>
              <a:rPr lang="zh-CN" altLang="en-US" sz="2000" b="1" dirty="0">
                <a:sym typeface="+mn-ea"/>
              </a:rPr>
              <a:t>中继方式</a:t>
            </a:r>
            <a:endParaRPr lang="zh-CN" altLang="en-US" sz="2000" b="1" dirty="0">
              <a:sym typeface="+mn-ea"/>
            </a:endParaRPr>
          </a:p>
        </p:txBody>
      </p:sp>
      <p:sp>
        <p:nvSpPr>
          <p:cNvPr id="98" name="矩形 97"/>
          <p:cNvSpPr/>
          <p:nvPr>
            <p:custDataLst>
              <p:tags r:id="rId5"/>
            </p:custDataLst>
          </p:nvPr>
        </p:nvSpPr>
        <p:spPr>
          <a:xfrm>
            <a:off x="4922520" y="2249805"/>
            <a:ext cx="3473450" cy="2191385"/>
          </a:xfrm>
          <a:prstGeom prst="rect">
            <a:avLst/>
          </a:prstGeom>
        </p:spPr>
        <p:txBody>
          <a:bodyPr wrap="square">
            <a:noAutofit/>
          </a:bodyPr>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en-US" altLang="zh-CN"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a:p>
            <a:pPr marL="17145" indent="0" algn="just" defTabSz="457200">
              <a:lnSpc>
                <a:spcPct val="130000"/>
              </a:lnSpc>
              <a:spcAft>
                <a:spcPts val="600"/>
              </a:spcAft>
              <a:buClr>
                <a:srgbClr val="FF0000"/>
              </a:buClr>
              <a:buFont typeface="Wingdings" panose="05000000000000000000" pitchFamily="2" charset="2"/>
              <a:buNone/>
              <a:defRPr/>
            </a:pPr>
            <a:endParaRPr lang="zh-CN" altLang="en-US" sz="1600" dirty="0" smtClean="0">
              <a:solidFill>
                <a:prstClr val="black"/>
              </a:solidFill>
              <a:latin typeface="微软雅黑" panose="020B0503020204020204" charset="-122"/>
              <a:ea typeface="微软雅黑" panose="020B0503020204020204" charset="-122"/>
            </a:endParaRPr>
          </a:p>
        </p:txBody>
      </p:sp>
      <p:sp>
        <p:nvSpPr>
          <p:cNvPr id="99" name="左右箭头 98"/>
          <p:cNvSpPr/>
          <p:nvPr>
            <p:custDataLst>
              <p:tags r:id="rId6"/>
            </p:custDataLst>
          </p:nvPr>
        </p:nvSpPr>
        <p:spPr>
          <a:xfrm>
            <a:off x="4858385" y="3950335"/>
            <a:ext cx="428625" cy="227965"/>
          </a:xfrm>
          <a:prstGeom prst="leftRightArrow">
            <a:avLst/>
          </a:prstGeom>
          <a:solidFill>
            <a:schemeClr val="accent6"/>
          </a:soli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b="1" dirty="0">
              <a:sym typeface="+mn-ea"/>
            </a:endParaRPr>
          </a:p>
        </p:txBody>
      </p:sp>
      <p:cxnSp>
        <p:nvCxnSpPr>
          <p:cNvPr id="102" name="直接箭头连接符 101"/>
          <p:cNvCxnSpPr>
            <a:stCxn id="16" idx="1"/>
            <a:endCxn id="20" idx="1"/>
          </p:cNvCxnSpPr>
          <p:nvPr>
            <p:custDataLst>
              <p:tags r:id="rId7"/>
            </p:custDataLst>
          </p:nvPr>
        </p:nvCxnSpPr>
        <p:spPr>
          <a:xfrm flipV="1">
            <a:off x="2292350" y="2466975"/>
            <a:ext cx="148590" cy="29591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4" name="直接箭头连接符 103"/>
          <p:cNvCxnSpPr>
            <a:stCxn id="16" idx="1"/>
            <a:endCxn id="19" idx="1"/>
          </p:cNvCxnSpPr>
          <p:nvPr>
            <p:custDataLst>
              <p:tags r:id="rId8"/>
            </p:custDataLst>
          </p:nvPr>
        </p:nvCxnSpPr>
        <p:spPr>
          <a:xfrm>
            <a:off x="2292350" y="2762885"/>
            <a:ext cx="147955" cy="19748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5" name="直接箭头连接符 104"/>
          <p:cNvCxnSpPr>
            <a:stCxn id="15" idx="1"/>
            <a:endCxn id="18" idx="1"/>
          </p:cNvCxnSpPr>
          <p:nvPr>
            <p:custDataLst>
              <p:tags r:id="rId9"/>
            </p:custDataLst>
          </p:nvPr>
        </p:nvCxnSpPr>
        <p:spPr>
          <a:xfrm flipV="1">
            <a:off x="2291080" y="3463925"/>
            <a:ext cx="149860" cy="2317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cxnSp>
        <p:nvCxnSpPr>
          <p:cNvPr id="106" name="直接箭头连接符 105"/>
          <p:cNvCxnSpPr>
            <a:stCxn id="15" idx="1"/>
            <a:endCxn id="17" idx="1"/>
          </p:cNvCxnSpPr>
          <p:nvPr>
            <p:custDataLst>
              <p:tags r:id="rId10"/>
            </p:custDataLst>
          </p:nvPr>
        </p:nvCxnSpPr>
        <p:spPr>
          <a:xfrm>
            <a:off x="2291080" y="3695700"/>
            <a:ext cx="141605" cy="29019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108" name="矩形 107"/>
          <p:cNvSpPr/>
          <p:nvPr>
            <p:custDataLst>
              <p:tags r:id="rId11"/>
            </p:custDataLst>
          </p:nvPr>
        </p:nvSpPr>
        <p:spPr>
          <a:xfrm>
            <a:off x="5463540" y="3665855"/>
            <a:ext cx="3109595" cy="7512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方向性强，能量易集中，</a:t>
            </a:r>
            <a:r>
              <a:rPr lang="zh-CN" altLang="en-US" sz="2000" b="1" dirty="0">
                <a:sym typeface="+mn-ea"/>
              </a:rPr>
              <a:t>能克服金属</a:t>
            </a:r>
            <a:r>
              <a:rPr lang="zh-CN" altLang="en-US" sz="2000" b="1" dirty="0">
                <a:sym typeface="+mn-ea"/>
              </a:rPr>
              <a:t>屏蔽</a:t>
            </a:r>
            <a:endParaRPr lang="zh-CN" altLang="en-US" sz="2000" b="1" dirty="0">
              <a:sym typeface="+mn-ea"/>
            </a:endParaRPr>
          </a:p>
        </p:txBody>
      </p:sp>
      <p:sp>
        <p:nvSpPr>
          <p:cNvPr id="109" name="矩形 108"/>
          <p:cNvSpPr/>
          <p:nvPr>
            <p:custDataLst>
              <p:tags r:id="rId12"/>
            </p:custDataLst>
          </p:nvPr>
        </p:nvSpPr>
        <p:spPr>
          <a:xfrm>
            <a:off x="5445760" y="2420620"/>
            <a:ext cx="3104515" cy="573405"/>
          </a:xfrm>
          <a:prstGeom prst="rect">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sym typeface="+mn-ea"/>
              </a:rPr>
              <a:t>声波在金属中传播更容易</a:t>
            </a:r>
            <a:endParaRPr lang="zh-CN" altLang="en-US" sz="2000" b="1" dirty="0">
              <a:sym typeface="+mn-ea"/>
            </a:endParaRPr>
          </a:p>
        </p:txBody>
      </p:sp>
      <p:sp>
        <p:nvSpPr>
          <p:cNvPr id="110" name="矩形 109"/>
          <p:cNvSpPr/>
          <p:nvPr>
            <p:custDataLst>
              <p:tags r:id="rId13"/>
            </p:custDataLst>
          </p:nvPr>
        </p:nvSpPr>
        <p:spPr>
          <a:xfrm>
            <a:off x="403860" y="2126615"/>
            <a:ext cx="4408170" cy="4045585"/>
          </a:xfrm>
          <a:prstGeom prst="rect">
            <a:avLst/>
          </a:prstGeom>
          <a:noFill/>
          <a:ln w="28575"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111" name="矩形 110"/>
          <p:cNvSpPr/>
          <p:nvPr>
            <p:custDataLst>
              <p:tags r:id="rId14"/>
            </p:custDataLst>
          </p:nvPr>
        </p:nvSpPr>
        <p:spPr>
          <a:xfrm>
            <a:off x="5335905" y="2126615"/>
            <a:ext cx="3340735" cy="4044950"/>
          </a:xfrm>
          <a:prstGeom prst="rect">
            <a:avLst/>
          </a:prstGeom>
          <a:noFill/>
          <a:ln w="28575" cap="flat" cmpd="sng" algn="ctr">
            <a:solidFill>
              <a:schemeClr val="accent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charset="-122"/>
              <a:cs typeface="+mn-cs"/>
            </a:endParaRPr>
          </a:p>
        </p:txBody>
      </p:sp>
      <p:sp>
        <p:nvSpPr>
          <p:cNvPr id="3" name="矩形 2"/>
          <p:cNvSpPr/>
          <p:nvPr>
            <p:custDataLst>
              <p:tags r:id="rId15"/>
            </p:custDataLst>
          </p:nvPr>
        </p:nvSpPr>
        <p:spPr>
          <a:xfrm rot="10800000" flipV="1">
            <a:off x="513715" y="479361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纯超声</a:t>
            </a:r>
            <a:endParaRPr lang="zh-CN" altLang="en-US" sz="2000" b="1" dirty="0">
              <a:latin typeface="微软雅黑" panose="020B0503020204020204" charset="-122"/>
              <a:ea typeface="微软雅黑" panose="020B0503020204020204" charset="-122"/>
              <a:sym typeface="+mn-ea"/>
            </a:endParaRPr>
          </a:p>
        </p:txBody>
      </p:sp>
      <p:sp>
        <p:nvSpPr>
          <p:cNvPr id="4" name="矩形 3"/>
          <p:cNvSpPr/>
          <p:nvPr>
            <p:custDataLst>
              <p:tags r:id="rId16"/>
            </p:custDataLst>
          </p:nvPr>
        </p:nvSpPr>
        <p:spPr>
          <a:xfrm>
            <a:off x="2442210" y="4793615"/>
            <a:ext cx="226377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安装位置受限</a:t>
            </a:r>
            <a:endParaRPr lang="zh-CN" altLang="en-US" sz="2000" b="1" dirty="0">
              <a:latin typeface="微软雅黑" panose="020B0503020204020204" charset="-122"/>
              <a:ea typeface="微软雅黑" panose="020B0503020204020204" charset="-122"/>
              <a:sym typeface="+mn-ea"/>
            </a:endParaRPr>
          </a:p>
        </p:txBody>
      </p:sp>
      <p:cxnSp>
        <p:nvCxnSpPr>
          <p:cNvPr id="6" name="直接箭头连接符 5"/>
          <p:cNvCxnSpPr>
            <a:stCxn id="8" idx="1"/>
            <a:endCxn id="10" idx="3"/>
          </p:cNvCxnSpPr>
          <p:nvPr>
            <p:custDataLst>
              <p:tags r:id="rId17"/>
            </p:custDataLst>
          </p:nvPr>
        </p:nvCxnSpPr>
        <p:spPr>
          <a:xfrm flipV="1">
            <a:off x="2292350" y="5659755"/>
            <a:ext cx="149860" cy="3175"/>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8" name="矩形 7"/>
          <p:cNvSpPr/>
          <p:nvPr>
            <p:custDataLst>
              <p:tags r:id="rId18"/>
            </p:custDataLst>
          </p:nvPr>
        </p:nvSpPr>
        <p:spPr>
          <a:xfrm rot="10800000" flipV="1">
            <a:off x="513715" y="5325110"/>
            <a:ext cx="177863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传统超声-射频中继方式</a:t>
            </a:r>
            <a:endParaRPr lang="zh-CN" altLang="en-US" sz="2000" b="1" dirty="0">
              <a:latin typeface="微软雅黑" panose="020B0503020204020204" charset="-122"/>
              <a:ea typeface="微软雅黑" panose="020B0503020204020204" charset="-122"/>
              <a:sym typeface="+mn-ea"/>
            </a:endParaRPr>
          </a:p>
        </p:txBody>
      </p:sp>
      <p:sp>
        <p:nvSpPr>
          <p:cNvPr id="10" name="矩形 9"/>
          <p:cNvSpPr/>
          <p:nvPr>
            <p:custDataLst>
              <p:tags r:id="rId19"/>
            </p:custDataLst>
          </p:nvPr>
        </p:nvSpPr>
        <p:spPr>
          <a:xfrm rot="10800000" flipV="1">
            <a:off x="2442210" y="5321935"/>
            <a:ext cx="2263775" cy="67500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依赖空旷外部环境</a:t>
            </a:r>
            <a:endParaRPr lang="zh-CN" altLang="en-US" sz="2000" b="1" dirty="0">
              <a:latin typeface="微软雅黑" panose="020B0503020204020204" charset="-122"/>
              <a:ea typeface="微软雅黑" panose="020B0503020204020204" charset="-122"/>
              <a:sym typeface="+mn-ea"/>
            </a:endParaRPr>
          </a:p>
        </p:txBody>
      </p:sp>
      <p:sp>
        <p:nvSpPr>
          <p:cNvPr id="12" name="矩形 11"/>
          <p:cNvSpPr/>
          <p:nvPr>
            <p:custDataLst>
              <p:tags r:id="rId20"/>
            </p:custDataLst>
          </p:nvPr>
        </p:nvSpPr>
        <p:spPr>
          <a:xfrm rot="10800000" flipV="1">
            <a:off x="512445" y="4286250"/>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纯</a:t>
            </a:r>
            <a:r>
              <a:rPr lang="zh-CN" altLang="en-US" sz="2000" b="1" dirty="0">
                <a:latin typeface="微软雅黑" panose="020B0503020204020204" charset="-122"/>
                <a:ea typeface="微软雅黑" panose="020B0503020204020204" charset="-122"/>
                <a:sym typeface="+mn-ea"/>
              </a:rPr>
              <a:t>电磁耦合</a:t>
            </a:r>
            <a:endParaRPr lang="zh-CN" altLang="en-US" sz="2000" b="1" dirty="0">
              <a:latin typeface="微软雅黑" panose="020B0503020204020204" charset="-122"/>
              <a:ea typeface="微软雅黑" panose="020B0503020204020204" charset="-122"/>
              <a:sym typeface="+mn-ea"/>
            </a:endParaRPr>
          </a:p>
        </p:txBody>
      </p:sp>
      <p:sp>
        <p:nvSpPr>
          <p:cNvPr id="13" name="矩形 12"/>
          <p:cNvSpPr/>
          <p:nvPr>
            <p:custDataLst>
              <p:tags r:id="rId21"/>
            </p:custDataLst>
          </p:nvPr>
        </p:nvSpPr>
        <p:spPr>
          <a:xfrm>
            <a:off x="2432685" y="4285615"/>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难以突破电磁</a:t>
            </a:r>
            <a:r>
              <a:rPr lang="zh-CN" altLang="en-US" sz="2000" b="1" dirty="0">
                <a:latin typeface="微软雅黑" panose="020B0503020204020204" charset="-122"/>
                <a:ea typeface="微软雅黑" panose="020B0503020204020204" charset="-122"/>
                <a:sym typeface="+mn-ea"/>
              </a:rPr>
              <a:t>屏蔽</a:t>
            </a:r>
            <a:endParaRPr lang="zh-CN" altLang="en-US" sz="2000" b="1" dirty="0">
              <a:latin typeface="微软雅黑" panose="020B0503020204020204" charset="-122"/>
              <a:ea typeface="微软雅黑" panose="020B0503020204020204" charset="-122"/>
              <a:sym typeface="+mn-ea"/>
            </a:endParaRPr>
          </a:p>
        </p:txBody>
      </p:sp>
      <p:cxnSp>
        <p:nvCxnSpPr>
          <p:cNvPr id="14" name="直接箭头连接符 13"/>
          <p:cNvCxnSpPr>
            <a:stCxn id="12" idx="1"/>
            <a:endCxn id="13" idx="1"/>
          </p:cNvCxnSpPr>
          <p:nvPr>
            <p:custDataLst>
              <p:tags r:id="rId22"/>
            </p:custDataLst>
          </p:nvPr>
        </p:nvCxnSpPr>
        <p:spPr>
          <a:xfrm flipV="1">
            <a:off x="2291080" y="4503420"/>
            <a:ext cx="141605" cy="127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15" name="矩形 14"/>
          <p:cNvSpPr/>
          <p:nvPr>
            <p:custDataLst>
              <p:tags r:id="rId23"/>
            </p:custDataLst>
          </p:nvPr>
        </p:nvSpPr>
        <p:spPr>
          <a:xfrm rot="10800000" flipV="1">
            <a:off x="512445" y="3477260"/>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导线</a:t>
            </a:r>
            <a:r>
              <a:rPr lang="zh-CN" altLang="en-US" sz="2000" b="1" dirty="0">
                <a:latin typeface="微软雅黑" panose="020B0503020204020204" charset="-122"/>
                <a:ea typeface="微软雅黑" panose="020B0503020204020204" charset="-122"/>
                <a:sym typeface="+mn-ea"/>
              </a:rPr>
              <a:t>馈通</a:t>
            </a:r>
            <a:endParaRPr lang="zh-CN" altLang="en-US" sz="2000" b="1" dirty="0">
              <a:latin typeface="微软雅黑" panose="020B0503020204020204" charset="-122"/>
              <a:ea typeface="微软雅黑" panose="020B0503020204020204" charset="-122"/>
              <a:sym typeface="+mn-ea"/>
            </a:endParaRPr>
          </a:p>
        </p:txBody>
      </p:sp>
      <p:sp>
        <p:nvSpPr>
          <p:cNvPr id="16" name="矩形 15"/>
          <p:cNvSpPr/>
          <p:nvPr>
            <p:custDataLst>
              <p:tags r:id="rId24"/>
            </p:custDataLst>
          </p:nvPr>
        </p:nvSpPr>
        <p:spPr>
          <a:xfrm rot="10800000" flipV="1">
            <a:off x="513715" y="2544445"/>
            <a:ext cx="1778635" cy="43624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电池</a:t>
            </a:r>
            <a:r>
              <a:rPr lang="zh-CN" altLang="en-US" sz="2000" b="1" dirty="0">
                <a:latin typeface="微软雅黑" panose="020B0503020204020204" charset="-122"/>
                <a:ea typeface="微软雅黑" panose="020B0503020204020204" charset="-122"/>
                <a:sym typeface="+mn-ea"/>
              </a:rPr>
              <a:t>供电</a:t>
            </a:r>
            <a:endParaRPr lang="zh-CN" altLang="en-US" sz="2000" b="1" dirty="0">
              <a:latin typeface="微软雅黑" panose="020B0503020204020204" charset="-122"/>
              <a:ea typeface="微软雅黑" panose="020B0503020204020204" charset="-122"/>
              <a:sym typeface="+mn-ea"/>
            </a:endParaRPr>
          </a:p>
        </p:txBody>
      </p:sp>
      <p:sp>
        <p:nvSpPr>
          <p:cNvPr id="17" name="矩形 16"/>
          <p:cNvSpPr/>
          <p:nvPr>
            <p:custDataLst>
              <p:tags r:id="rId25"/>
            </p:custDataLst>
          </p:nvPr>
        </p:nvSpPr>
        <p:spPr>
          <a:xfrm>
            <a:off x="2432685" y="376809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降低结构</a:t>
            </a:r>
            <a:r>
              <a:rPr lang="zh-CN" altLang="en-US" sz="2000" b="1" dirty="0">
                <a:latin typeface="微软雅黑" panose="020B0503020204020204" charset="-122"/>
                <a:ea typeface="微软雅黑" panose="020B0503020204020204" charset="-122"/>
                <a:sym typeface="+mn-ea"/>
              </a:rPr>
              <a:t>强度</a:t>
            </a:r>
            <a:endParaRPr lang="zh-CN" altLang="en-US" sz="2000" b="1" dirty="0">
              <a:latin typeface="微软雅黑" panose="020B0503020204020204" charset="-122"/>
              <a:ea typeface="微软雅黑" panose="020B0503020204020204" charset="-122"/>
              <a:sym typeface="+mn-ea"/>
            </a:endParaRPr>
          </a:p>
        </p:txBody>
      </p:sp>
      <p:sp>
        <p:nvSpPr>
          <p:cNvPr id="18" name="矩形 17"/>
          <p:cNvSpPr/>
          <p:nvPr>
            <p:custDataLst>
              <p:tags r:id="rId26"/>
            </p:custDataLst>
          </p:nvPr>
        </p:nvSpPr>
        <p:spPr>
          <a:xfrm>
            <a:off x="2440940" y="324612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破坏结构</a:t>
            </a:r>
            <a:r>
              <a:rPr lang="zh-CN" altLang="en-US" sz="2000" b="1" dirty="0">
                <a:latin typeface="微软雅黑" panose="020B0503020204020204" charset="-122"/>
                <a:ea typeface="微软雅黑" panose="020B0503020204020204" charset="-122"/>
                <a:sym typeface="+mn-ea"/>
              </a:rPr>
              <a:t>完整性</a:t>
            </a:r>
            <a:endParaRPr lang="zh-CN" altLang="en-US" sz="2000" b="1" dirty="0">
              <a:latin typeface="微软雅黑" panose="020B0503020204020204" charset="-122"/>
              <a:ea typeface="微软雅黑" panose="020B0503020204020204" charset="-122"/>
              <a:sym typeface="+mn-ea"/>
            </a:endParaRPr>
          </a:p>
        </p:txBody>
      </p:sp>
      <p:sp>
        <p:nvSpPr>
          <p:cNvPr id="19" name="矩形 18"/>
          <p:cNvSpPr/>
          <p:nvPr>
            <p:custDataLst>
              <p:tags r:id="rId27"/>
            </p:custDataLst>
          </p:nvPr>
        </p:nvSpPr>
        <p:spPr>
          <a:xfrm>
            <a:off x="2440305" y="2742565"/>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更换</a:t>
            </a:r>
            <a:r>
              <a:rPr lang="zh-CN" altLang="en-US" sz="2000" b="1" dirty="0">
                <a:latin typeface="微软雅黑" panose="020B0503020204020204" charset="-122"/>
                <a:ea typeface="微软雅黑" panose="020B0503020204020204" charset="-122"/>
                <a:sym typeface="+mn-ea"/>
              </a:rPr>
              <a:t>困难</a:t>
            </a:r>
            <a:endParaRPr lang="zh-CN" altLang="en-US" sz="2000" b="1" dirty="0">
              <a:latin typeface="微软雅黑" panose="020B0503020204020204" charset="-122"/>
              <a:ea typeface="微软雅黑" panose="020B0503020204020204" charset="-122"/>
              <a:sym typeface="+mn-ea"/>
            </a:endParaRPr>
          </a:p>
        </p:txBody>
      </p:sp>
      <p:sp>
        <p:nvSpPr>
          <p:cNvPr id="20" name="矩形 19"/>
          <p:cNvSpPr/>
          <p:nvPr>
            <p:custDataLst>
              <p:tags r:id="rId28"/>
            </p:custDataLst>
          </p:nvPr>
        </p:nvSpPr>
        <p:spPr>
          <a:xfrm>
            <a:off x="2440940" y="2249170"/>
            <a:ext cx="2262505" cy="434975"/>
          </a:xfrm>
          <a:prstGeom prst="rect">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b="1" dirty="0">
                <a:latin typeface="微软雅黑" panose="020B0503020204020204" charset="-122"/>
                <a:ea typeface="微软雅黑" panose="020B0503020204020204" charset="-122"/>
                <a:sym typeface="+mn-ea"/>
              </a:rPr>
              <a:t>体积</a:t>
            </a:r>
            <a:r>
              <a:rPr lang="zh-CN" altLang="en-US" sz="2000" b="1" dirty="0">
                <a:latin typeface="微软雅黑" panose="020B0503020204020204" charset="-122"/>
                <a:ea typeface="微软雅黑" panose="020B0503020204020204" charset="-122"/>
                <a:sym typeface="+mn-ea"/>
              </a:rPr>
              <a:t>较大</a:t>
            </a:r>
            <a:endParaRPr lang="zh-CN" altLang="en-US" sz="2000" b="1" dirty="0">
              <a:latin typeface="微软雅黑" panose="020B0503020204020204" charset="-122"/>
              <a:ea typeface="微软雅黑" panose="020B0503020204020204" charset="-122"/>
              <a:sym typeface="+mn-ea"/>
            </a:endParaRPr>
          </a:p>
        </p:txBody>
      </p:sp>
      <p:cxnSp>
        <p:nvCxnSpPr>
          <p:cNvPr id="21" name="直接箭头连接符 20"/>
          <p:cNvCxnSpPr>
            <a:stCxn id="3" idx="1"/>
          </p:cNvCxnSpPr>
          <p:nvPr>
            <p:custDataLst>
              <p:tags r:id="rId29"/>
            </p:custDataLst>
          </p:nvPr>
        </p:nvCxnSpPr>
        <p:spPr>
          <a:xfrm>
            <a:off x="2292350" y="5012055"/>
            <a:ext cx="142240" cy="1270"/>
          </a:xfrm>
          <a:prstGeom prst="straightConnector1">
            <a:avLst/>
          </a:prstGeom>
          <a:solidFill>
            <a:srgbClr val="0070C0"/>
          </a:solidFill>
          <a:ln w="381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cxnSp>
      <p:sp>
        <p:nvSpPr>
          <p:cNvPr id="7" name="文本框 6"/>
          <p:cNvSpPr txBox="1"/>
          <p:nvPr/>
        </p:nvSpPr>
        <p:spPr>
          <a:xfrm>
            <a:off x="0" y="-1270"/>
            <a:ext cx="4572000" cy="521970"/>
          </a:xfrm>
          <a:prstGeom prst="rect">
            <a:avLst/>
          </a:prstGeom>
          <a:noFill/>
        </p:spPr>
        <p:txBody>
          <a:bodyPr wrap="square" rtlCol="0" anchor="t">
            <a:spAutoFit/>
          </a:bodyPr>
          <a:p>
            <a:r>
              <a:rPr lang="zh-CN" altLang="en-US" sz="2800" noProof="0" dirty="0">
                <a:effectLst>
                  <a:outerShdw blurRad="38100" dist="19050" dir="2700000" algn="tl" rotWithShape="0">
                    <a:schemeClr val="dk1">
                      <a:alpha val="40000"/>
                    </a:schemeClr>
                  </a:outerShdw>
                </a:effectLst>
                <a:latin typeface="+mj-ea"/>
                <a:ea typeface="+mj-ea"/>
                <a:sym typeface="+mn-ea"/>
              </a:rPr>
              <a:t>一：研究背景及意义</a:t>
            </a:r>
            <a:endParaRPr lang="zh-CN" altLang="en-US" sz="2800" noProof="0" dirty="0">
              <a:effectLst>
                <a:outerShdw blurRad="38100" dist="19050" dir="2700000" algn="tl" rotWithShape="0">
                  <a:schemeClr val="dk1">
                    <a:alpha val="40000"/>
                  </a:schemeClr>
                </a:outerShdw>
              </a:effectLst>
              <a:latin typeface="+mj-ea"/>
              <a:ea typeface="+mj-ea"/>
              <a:sym typeface="+mn-ea"/>
            </a:endParaRPr>
          </a:p>
        </p:txBody>
      </p:sp>
      <p:sp>
        <p:nvSpPr>
          <p:cNvPr id="11" name="文本框 10"/>
          <p:cNvSpPr txBox="1"/>
          <p:nvPr/>
        </p:nvSpPr>
        <p:spPr>
          <a:xfrm>
            <a:off x="282258" y="634365"/>
            <a:ext cx="7414736" cy="460375"/>
          </a:xfrm>
          <a:prstGeom prst="rect">
            <a:avLst/>
          </a:prstGeom>
          <a:noFill/>
        </p:spPr>
        <p:txBody>
          <a:bodyPr wrap="square" rtlCol="0">
            <a:spAutoFit/>
          </a:bodyPr>
          <a:p>
            <a:r>
              <a:rPr lang="zh-CN" altLang="en-US" sz="2400" b="1" dirty="0">
                <a:solidFill>
                  <a:srgbClr val="0070C0"/>
                </a:solidFill>
                <a:latin typeface="微软雅黑" panose="020B0503020204020204" charset="-122"/>
                <a:ea typeface="微软雅黑" panose="020B0503020204020204" charset="-122"/>
              </a:rPr>
              <a:t>研究现状</a:t>
            </a:r>
            <a:r>
              <a:rPr lang="zh-CN" altLang="en-US" sz="2100" b="1" dirty="0">
                <a:solidFill>
                  <a:srgbClr val="0070C0"/>
                </a:solidFill>
                <a:latin typeface="微软雅黑" panose="020B0503020204020204" charset="-122"/>
                <a:ea typeface="微软雅黑" panose="020B0503020204020204" charset="-122"/>
              </a:rPr>
              <a:t> —— </a:t>
            </a:r>
            <a:r>
              <a:rPr lang="zh-CN" altLang="en-US" b="1" dirty="0">
                <a:solidFill>
                  <a:srgbClr val="FF0000"/>
                </a:solidFill>
                <a:latin typeface="微软雅黑" panose="020B0503020204020204" charset="-122"/>
                <a:ea typeface="微软雅黑" panose="020B0503020204020204" charset="-122"/>
                <a:sym typeface="+mn-ea"/>
              </a:rPr>
              <a:t>传统方式与本课题方式对比</a:t>
            </a:r>
            <a:endParaRPr lang="zh-CN" altLang="en-US"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8505" y="6492874"/>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645160"/>
            <a:ext cx="9143365" cy="398780"/>
          </a:xfrm>
          <a:prstGeom prst="rect">
            <a:avLst/>
          </a:prstGeom>
          <a:noFill/>
        </p:spPr>
        <p:txBody>
          <a:bodyPr wrap="square" rtlCol="0" anchor="t">
            <a:spAutoFit/>
          </a:bodyPr>
          <a:p>
            <a:pPr marL="355600" indent="-342900">
              <a:buFont typeface="Wingdings" panose="05000000000000000000" pitchFamily="2" charset="2"/>
              <a:buChar char="Ø"/>
              <a:tabLst>
                <a:tab pos="1641475" algn="l"/>
                <a:tab pos="2152650" algn="l"/>
                <a:tab pos="3412490" algn="l"/>
              </a:tabLst>
            </a:pPr>
            <a:r>
              <a:rPr lang="zh-CN" altLang="en-US" sz="2000" b="1">
                <a:sym typeface="+mn-ea"/>
              </a:rPr>
              <a:t>研究框架：无线能量与数据传输方案设计、系统</a:t>
            </a:r>
            <a:r>
              <a:rPr lang="zh-CN" altLang="en-US" sz="2000" b="1">
                <a:sym typeface="+mn-ea"/>
              </a:rPr>
              <a:t>性能测试</a:t>
            </a:r>
            <a:r>
              <a:rPr lang="zh-CN" altLang="en-US" sz="2000" b="1">
                <a:sym typeface="+mn-ea"/>
              </a:rPr>
              <a:t>及优化</a:t>
            </a:r>
            <a:endParaRPr lang="zh-CN" altLang="en-US" sz="2000" b="1">
              <a:sym typeface="+mn-ea"/>
            </a:endParaRPr>
          </a:p>
        </p:txBody>
      </p:sp>
      <p:graphicFrame>
        <p:nvGraphicFramePr>
          <p:cNvPr id="6" name="对象 5"/>
          <p:cNvGraphicFramePr/>
          <p:nvPr/>
        </p:nvGraphicFramePr>
        <p:xfrm>
          <a:off x="137795" y="1066165"/>
          <a:ext cx="8884920" cy="5602605"/>
        </p:xfrm>
        <a:graphic>
          <a:graphicData uri="http://schemas.openxmlformats.org/presentationml/2006/ole">
            <mc:AlternateContent xmlns:mc="http://schemas.openxmlformats.org/markup-compatibility/2006">
              <mc:Choice xmlns:v="urn:schemas-microsoft-com:vml" Requires="v">
                <p:oleObj spid="_x0000_s9" name="" r:id="rId1" imgW="9279255" imgH="5718175" progId="Visio.Drawing.15">
                  <p:embed/>
                </p:oleObj>
              </mc:Choice>
              <mc:Fallback>
                <p:oleObj name="" r:id="rId1" imgW="9279255" imgH="5718175" progId="Visio.Drawing.15">
                  <p:embed/>
                  <p:pic>
                    <p:nvPicPr>
                      <p:cNvPr id="0" name="图片 8"/>
                      <p:cNvPicPr/>
                      <p:nvPr/>
                    </p:nvPicPr>
                    <p:blipFill>
                      <a:blip r:embed="rId2"/>
                      <a:stretch>
                        <a:fillRect/>
                      </a:stretch>
                    </p:blipFill>
                    <p:spPr>
                      <a:xfrm>
                        <a:off x="137795" y="1066165"/>
                        <a:ext cx="8884920" cy="560260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8505" y="6020434"/>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475615"/>
            <a:ext cx="9029700" cy="398780"/>
          </a:xfrm>
          <a:prstGeom prst="rect">
            <a:avLst/>
          </a:prstGeom>
          <a:noFill/>
        </p:spPr>
        <p:txBody>
          <a:bodyPr wrap="square" rtlCol="0" anchor="t">
            <a:spAutoFit/>
          </a:bodyPr>
          <a:p>
            <a:pPr marL="355600" indent="-342900">
              <a:buFont typeface="Wingdings" panose="05000000000000000000" pitchFamily="2" charset="2"/>
              <a:buChar char="Ø"/>
              <a:tabLst>
                <a:tab pos="1641475" algn="l"/>
                <a:tab pos="2152650" algn="l"/>
                <a:tab pos="3412490" algn="l"/>
              </a:tabLst>
            </a:pPr>
            <a:r>
              <a:rPr lang="zh-CN" altLang="en-US" sz="2000" b="1">
                <a:sym typeface="+mn-ea"/>
              </a:rPr>
              <a:t>研究方案</a:t>
            </a:r>
            <a:r>
              <a:rPr lang="en-US" altLang="zh-CN" sz="2000" b="1">
                <a:sym typeface="+mn-ea"/>
              </a:rPr>
              <a:t>:</a:t>
            </a:r>
            <a:r>
              <a:rPr lang="zh-CN" altLang="en-US" sz="2000" b="1">
                <a:sym typeface="+mn-ea"/>
              </a:rPr>
              <a:t>基于超声-射频中继的过金属</a:t>
            </a:r>
            <a:r>
              <a:rPr lang="zh-CN" altLang="en-US" sz="2000" b="1">
                <a:solidFill>
                  <a:srgbClr val="FF0000"/>
                </a:solidFill>
                <a:sym typeface="+mn-ea"/>
              </a:rPr>
              <a:t>无线能量与数据传输</a:t>
            </a:r>
            <a:r>
              <a:rPr lang="zh-CN" altLang="en-US" sz="2000" b="1">
                <a:sym typeface="+mn-ea"/>
              </a:rPr>
              <a:t>系统设计</a:t>
            </a:r>
            <a:endParaRPr lang="zh-CN" altLang="en-US" sz="2000" b="1">
              <a:sym typeface="+mn-ea"/>
            </a:endParaRPr>
          </a:p>
        </p:txBody>
      </p:sp>
      <p:grpSp>
        <p:nvGrpSpPr>
          <p:cNvPr id="17415" name="组合 21654"/>
          <p:cNvGrpSpPr/>
          <p:nvPr/>
        </p:nvGrpSpPr>
        <p:grpSpPr bwMode="auto">
          <a:xfrm>
            <a:off x="106129" y="961390"/>
            <a:ext cx="8923655" cy="2484120"/>
            <a:chOff x="923521" y="4310967"/>
            <a:chExt cx="9993111" cy="2484208"/>
          </a:xfrm>
        </p:grpSpPr>
        <p:sp>
          <p:nvSpPr>
            <p:cNvPr id="1048762" name="矩形 21598"/>
            <p:cNvSpPr/>
            <p:nvPr>
              <p:custDataLst>
                <p:tags r:id="rId1"/>
              </p:custDataLst>
            </p:nvPr>
          </p:nvSpPr>
          <p:spPr>
            <a:xfrm>
              <a:off x="923521" y="4310967"/>
              <a:ext cx="9993111" cy="248420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endParaRPr lang="zh-CN" altLang="en-US" sz="9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48765" name="文本框 21623"/>
            <p:cNvSpPr txBox="1"/>
            <p:nvPr>
              <p:custDataLst>
                <p:tags r:id="rId2"/>
              </p:custDataLst>
            </p:nvPr>
          </p:nvSpPr>
          <p:spPr>
            <a:xfrm>
              <a:off x="1936747" y="4952022"/>
              <a:ext cx="296867" cy="337197"/>
            </a:xfrm>
            <a:prstGeom prst="rect">
              <a:avLst/>
            </a:prstGeom>
            <a:noFill/>
          </p:spPr>
          <p:txBody>
            <a:bodyPr>
              <a:spAutoFit/>
            </a:bodyPr>
            <a:lstStyle/>
            <a:p>
              <a:pPr algn="ctr">
                <a:defRPr/>
              </a:pPr>
              <a:endParaRPr lang="zh-CN" altLang="en-US" sz="1600" dirty="0">
                <a:solidFill>
                  <a:schemeClr val="tx1">
                    <a:lumMod val="95000"/>
                    <a:lumOff val="5000"/>
                  </a:schemeClr>
                </a:solidFill>
                <a:latin typeface="华文楷体" panose="02010600040101010101" pitchFamily="2" charset="-122"/>
                <a:ea typeface="华文楷体" panose="02010600040101010101" pitchFamily="2" charset="-122"/>
              </a:endParaRPr>
            </a:p>
          </p:txBody>
        </p:sp>
      </p:grpSp>
      <p:sp>
        <p:nvSpPr>
          <p:cNvPr id="1048775" name="箭头: 右 21594"/>
          <p:cNvSpPr/>
          <p:nvPr>
            <p:custDataLst>
              <p:tags r:id="rId3"/>
            </p:custDataLst>
          </p:nvPr>
        </p:nvSpPr>
        <p:spPr>
          <a:xfrm>
            <a:off x="3121025" y="3383915"/>
            <a:ext cx="2866390" cy="488315"/>
          </a:xfrm>
          <a:prstGeom prst="rightArrow">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rIns="91440" numCol="1" spcCol="0" rtlCol="0" fromWordArt="0" anchor="ctr" anchorCtr="0" forceAA="0" compatLnSpc="1">
            <a:noAutofit/>
          </a:bodyPr>
          <a:lstStyle/>
          <a:p>
            <a:pPr lvl="0" algn="ctr">
              <a:buClrTx/>
              <a:buSzTx/>
              <a:buFontTx/>
            </a:pPr>
            <a:r>
              <a:rPr lang="zh-CN" altLang="en-US" b="1" dirty="0">
                <a:latin typeface="微软雅黑" panose="020B0503020204020204" charset="-122"/>
                <a:ea typeface="微软雅黑" panose="020B0503020204020204" charset="-122"/>
                <a:sym typeface="+mn-ea"/>
              </a:rPr>
              <a:t>能量传输方向</a:t>
            </a:r>
            <a:endParaRPr lang="zh-CN" altLang="en-US" b="1" dirty="0">
              <a:latin typeface="微软雅黑" panose="020B0503020204020204" charset="-122"/>
              <a:ea typeface="微软雅黑" panose="020B0503020204020204" charset="-122"/>
              <a:sym typeface="+mn-ea"/>
            </a:endParaRPr>
          </a:p>
        </p:txBody>
      </p:sp>
      <p:graphicFrame>
        <p:nvGraphicFramePr>
          <p:cNvPr id="5" name="Object 262"/>
          <p:cNvGraphicFramePr/>
          <p:nvPr/>
        </p:nvGraphicFramePr>
        <p:xfrm>
          <a:off x="287020" y="961390"/>
          <a:ext cx="8540750" cy="2458720"/>
        </p:xfrm>
        <a:graphic>
          <a:graphicData uri="http://schemas.openxmlformats.org/presentationml/2006/ole">
            <mc:AlternateContent xmlns:mc="http://schemas.openxmlformats.org/markup-compatibility/2006">
              <mc:Choice xmlns:v="urn:schemas-microsoft-com:vml" Requires="v">
                <p:oleObj spid="_x0000_s3076" name="" r:id="rId4" imgW="7708265" imgH="2015490" progId="Visio.Drawing.15">
                  <p:embed/>
                </p:oleObj>
              </mc:Choice>
              <mc:Fallback>
                <p:oleObj name="" r:id="rId4" imgW="7708265" imgH="2015490" progId="Visio.Drawing.15">
                  <p:embed/>
                  <p:pic>
                    <p:nvPicPr>
                      <p:cNvPr id="0" name="图片 3075"/>
                      <p:cNvPicPr/>
                      <p:nvPr/>
                    </p:nvPicPr>
                    <p:blipFill>
                      <a:blip r:embed="rId5"/>
                      <a:stretch>
                        <a:fillRect/>
                      </a:stretch>
                    </p:blipFill>
                    <p:spPr>
                      <a:xfrm>
                        <a:off x="287020" y="961390"/>
                        <a:ext cx="8540750" cy="2458720"/>
                      </a:xfrm>
                      <a:prstGeom prst="rect">
                        <a:avLst/>
                      </a:prstGeom>
                      <a:noFill/>
                      <a:ln w="38100">
                        <a:noFill/>
                        <a:miter/>
                      </a:ln>
                    </p:spPr>
                  </p:pic>
                </p:oleObj>
              </mc:Fallback>
            </mc:AlternateContent>
          </a:graphicData>
        </a:graphic>
      </p:graphicFrame>
      <p:sp>
        <p:nvSpPr>
          <p:cNvPr id="20" name="矩形 21598"/>
          <p:cNvSpPr/>
          <p:nvPr>
            <p:custDataLst>
              <p:tags r:id="rId6"/>
            </p:custDataLst>
          </p:nvPr>
        </p:nvSpPr>
        <p:spPr>
          <a:xfrm>
            <a:off x="104775" y="3836670"/>
            <a:ext cx="8923020" cy="2418080"/>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anchor="ctr"/>
          <a:p>
            <a:pPr algn="ctr">
              <a:defRPr/>
            </a:pPr>
            <a:endParaRPr lang="zh-CN" altLang="en-US" sz="9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48799" name="箭头: 右 19482"/>
          <p:cNvSpPr/>
          <p:nvPr>
            <p:custDataLst>
              <p:tags r:id="rId7"/>
            </p:custDataLst>
          </p:nvPr>
        </p:nvSpPr>
        <p:spPr>
          <a:xfrm flipH="1">
            <a:off x="3121025" y="6281420"/>
            <a:ext cx="2866390" cy="476250"/>
          </a:xfrm>
          <a:prstGeom prst="rightArrow">
            <a:avLst/>
          </a:prstGeom>
          <a:solidFill>
            <a:srgbClr val="0070C0"/>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rIns="91440" numCol="1" spcCol="0" rtlCol="0" fromWordArt="0" anchor="ctr" anchorCtr="0" forceAA="0" compatLnSpc="1">
            <a:noAutofit/>
          </a:bodyPr>
          <a:lstStyle/>
          <a:p>
            <a:pPr lvl="0" algn="ctr">
              <a:buClrTx/>
              <a:buSzTx/>
              <a:buFontTx/>
            </a:pPr>
            <a:r>
              <a:rPr lang="zh-CN" altLang="en-US" b="1" dirty="0">
                <a:latin typeface="微软雅黑" panose="020B0503020204020204" charset="-122"/>
                <a:ea typeface="微软雅黑" panose="020B0503020204020204" charset="-122"/>
                <a:sym typeface="+mn-ea"/>
              </a:rPr>
              <a:t>数据传输方向</a:t>
            </a:r>
            <a:endParaRPr lang="zh-CN" altLang="en-US" b="1" dirty="0">
              <a:latin typeface="微软雅黑" panose="020B0503020204020204" charset="-122"/>
              <a:ea typeface="微软雅黑" panose="020B0503020204020204" charset="-122"/>
              <a:sym typeface="+mn-ea"/>
            </a:endParaRPr>
          </a:p>
        </p:txBody>
      </p:sp>
      <p:graphicFrame>
        <p:nvGraphicFramePr>
          <p:cNvPr id="21" name="Object 265"/>
          <p:cNvGraphicFramePr/>
          <p:nvPr/>
        </p:nvGraphicFramePr>
        <p:xfrm>
          <a:off x="850900" y="3796030"/>
          <a:ext cx="8093075" cy="2458720"/>
        </p:xfrm>
        <a:graphic>
          <a:graphicData uri="http://schemas.openxmlformats.org/presentationml/2006/ole">
            <mc:AlternateContent xmlns:mc="http://schemas.openxmlformats.org/markup-compatibility/2006">
              <mc:Choice xmlns:v="urn:schemas-microsoft-com:vml" Requires="v">
                <p:oleObj spid="_x0000_s22" name="" r:id="rId8" imgW="6400800" imgH="2021840" progId="Visio.Drawing.15">
                  <p:embed/>
                </p:oleObj>
              </mc:Choice>
              <mc:Fallback>
                <p:oleObj name="" r:id="rId8" imgW="6400800" imgH="2021840" progId="Visio.Drawing.15">
                  <p:embed/>
                  <p:pic>
                    <p:nvPicPr>
                      <p:cNvPr id="0" name="图片 3075"/>
                      <p:cNvPicPr/>
                      <p:nvPr/>
                    </p:nvPicPr>
                    <p:blipFill>
                      <a:blip r:embed="rId9"/>
                      <a:stretch>
                        <a:fillRect/>
                      </a:stretch>
                    </p:blipFill>
                    <p:spPr>
                      <a:xfrm>
                        <a:off x="850900" y="3796030"/>
                        <a:ext cx="8093075" cy="245872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a:xfrm>
            <a:off x="7086600" y="6493509"/>
            <a:ext cx="2057400" cy="365125"/>
          </a:xfrm>
        </p:spPr>
        <p:txBody>
          <a:bodyPr/>
          <a:p>
            <a:fld id="{565CE74E-AB26-4998-AD42-012C4C1AD076}" type="slidenum">
              <a:rPr lang="zh-CN" altLang="en-US" smtClean="0"/>
            </a:fld>
            <a:endParaRPr lang="zh-CN" altLang="en-US"/>
          </a:p>
        </p:txBody>
      </p:sp>
      <p:sp>
        <p:nvSpPr>
          <p:cNvPr id="2" name="文本框 1"/>
          <p:cNvSpPr txBox="1"/>
          <p:nvPr/>
        </p:nvSpPr>
        <p:spPr>
          <a:xfrm>
            <a:off x="0" y="0"/>
            <a:ext cx="4572000" cy="521970"/>
          </a:xfrm>
          <a:prstGeom prst="rect">
            <a:avLst/>
          </a:prstGeom>
          <a:noFill/>
        </p:spPr>
        <p:txBody>
          <a:bodyPr wrap="square" rtlCol="0" anchor="t">
            <a:spAutoFit/>
          </a:bodyPr>
          <a:p>
            <a:r>
              <a:rPr lang="zh-CN" altLang="en-US" sz="2800" noProof="0">
                <a:effectLst>
                  <a:outerShdw blurRad="38100" dist="19050" dir="2700000" algn="tl" rotWithShape="0">
                    <a:schemeClr val="dk1">
                      <a:alpha val="40000"/>
                    </a:schemeClr>
                  </a:outerShdw>
                </a:effectLst>
                <a:latin typeface="+mj-ea"/>
                <a:ea typeface="+mj-ea"/>
                <a:sym typeface="+mn-ea"/>
              </a:rPr>
              <a:t>二：研究框架及</a:t>
            </a:r>
            <a:r>
              <a:rPr lang="zh-CN" altLang="en-US" sz="2800" noProof="0">
                <a:effectLst>
                  <a:outerShdw blurRad="38100" dist="19050" dir="2700000" algn="tl" rotWithShape="0">
                    <a:schemeClr val="dk1">
                      <a:alpha val="40000"/>
                    </a:schemeClr>
                  </a:outerShdw>
                </a:effectLst>
                <a:latin typeface="+mj-ea"/>
                <a:ea typeface="+mj-ea"/>
                <a:sym typeface="+mn-ea"/>
              </a:rPr>
              <a:t>方案</a:t>
            </a:r>
            <a:endParaRPr lang="zh-CN" altLang="en-US" sz="2800" noProof="0">
              <a:effectLst>
                <a:outerShdw blurRad="38100" dist="19050" dir="2700000" algn="tl" rotWithShape="0">
                  <a:schemeClr val="dk1">
                    <a:alpha val="40000"/>
                  </a:schemeClr>
                </a:outerShdw>
              </a:effectLst>
              <a:latin typeface="+mj-ea"/>
              <a:ea typeface="+mj-ea"/>
              <a:sym typeface="+mn-ea"/>
            </a:endParaRPr>
          </a:p>
        </p:txBody>
      </p:sp>
      <p:sp>
        <p:nvSpPr>
          <p:cNvPr id="3" name="文本框 2"/>
          <p:cNvSpPr txBox="1"/>
          <p:nvPr/>
        </p:nvSpPr>
        <p:spPr>
          <a:xfrm>
            <a:off x="0" y="549910"/>
            <a:ext cx="9340215" cy="398780"/>
          </a:xfrm>
          <a:prstGeom prst="rect">
            <a:avLst/>
          </a:prstGeom>
          <a:noFill/>
        </p:spPr>
        <p:txBody>
          <a:bodyPr wrap="square" rtlCol="0" anchor="t">
            <a:spAutoFit/>
          </a:bodyPr>
          <a:p>
            <a:pPr marL="355600" indent="-342900">
              <a:buClrTx/>
              <a:buSzTx/>
              <a:buFont typeface="Wingdings" panose="05000000000000000000" pitchFamily="2" charset="2"/>
              <a:buChar char="Ø"/>
              <a:tabLst>
                <a:tab pos="1641475" algn="l"/>
                <a:tab pos="2152650" algn="l"/>
                <a:tab pos="3412490" algn="l"/>
              </a:tabLst>
            </a:pPr>
            <a:r>
              <a:rPr lang="zh-CN" altLang="en-US" sz="2000" b="1">
                <a:sym typeface="+mn-ea"/>
              </a:rPr>
              <a:t>研究方案:空间受限金属屏蔽环境下的</a:t>
            </a:r>
            <a:r>
              <a:rPr lang="zh-CN" altLang="en-US" sz="2000" b="1">
                <a:solidFill>
                  <a:srgbClr val="FF0000"/>
                </a:solidFill>
                <a:sym typeface="+mn-ea"/>
              </a:rPr>
              <a:t>无线能量与数据传输</a:t>
            </a:r>
            <a:r>
              <a:rPr lang="zh-CN" altLang="en-US" sz="2000" b="1">
                <a:sym typeface="+mn-ea"/>
              </a:rPr>
              <a:t>系统设计</a:t>
            </a:r>
            <a:endParaRPr lang="zh-CN" altLang="en-US" sz="2000" b="1">
              <a:sym typeface="+mn-ea"/>
            </a:endParaRPr>
          </a:p>
        </p:txBody>
      </p:sp>
      <p:graphicFrame>
        <p:nvGraphicFramePr>
          <p:cNvPr id="5" name="Object 291"/>
          <p:cNvGraphicFramePr/>
          <p:nvPr/>
        </p:nvGraphicFramePr>
        <p:xfrm>
          <a:off x="96520" y="1357313"/>
          <a:ext cx="8648700" cy="3778250"/>
        </p:xfrm>
        <a:graphic>
          <a:graphicData uri="http://schemas.openxmlformats.org/presentationml/2006/ole">
            <mc:AlternateContent xmlns:mc="http://schemas.openxmlformats.org/markup-compatibility/2006">
              <mc:Choice xmlns:v="urn:schemas-microsoft-com:vml" Requires="v">
                <p:oleObj spid="_x0000_s7" name="" r:id="rId1" imgW="10167620" imgH="4327525" progId="Visio.Drawing.15">
                  <p:embed/>
                </p:oleObj>
              </mc:Choice>
              <mc:Fallback>
                <p:oleObj name="" r:id="rId1" imgW="10167620" imgH="4327525" progId="Visio.Drawing.15">
                  <p:embed/>
                  <p:pic>
                    <p:nvPicPr>
                      <p:cNvPr id="0" name="图片 6"/>
                      <p:cNvPicPr/>
                      <p:nvPr/>
                    </p:nvPicPr>
                    <p:blipFill>
                      <a:blip r:embed="rId2"/>
                      <a:stretch>
                        <a:fillRect/>
                      </a:stretch>
                    </p:blipFill>
                    <p:spPr>
                      <a:xfrm>
                        <a:off x="96520" y="1357313"/>
                        <a:ext cx="8648700" cy="3778250"/>
                      </a:xfrm>
                      <a:prstGeom prst="rect">
                        <a:avLst/>
                      </a:prstGeom>
                      <a:noFill/>
                      <a:ln w="38100">
                        <a:noFill/>
                        <a:miter/>
                      </a:ln>
                    </p:spPr>
                  </p:pic>
                </p:oleObj>
              </mc:Fallback>
            </mc:AlternateContent>
          </a:graphicData>
        </a:graphic>
      </p:graphicFrame>
      <p:sp>
        <p:nvSpPr>
          <p:cNvPr id="9" name="文本框 8"/>
          <p:cNvSpPr txBox="1"/>
          <p:nvPr/>
        </p:nvSpPr>
        <p:spPr>
          <a:xfrm>
            <a:off x="2377440" y="5073650"/>
            <a:ext cx="4656455" cy="337185"/>
          </a:xfrm>
          <a:prstGeom prst="rect">
            <a:avLst/>
          </a:prstGeom>
          <a:noFill/>
        </p:spPr>
        <p:txBody>
          <a:bodyPr wrap="square" rtlCol="0" anchor="t">
            <a:spAutoFit/>
          </a:bodyPr>
          <a:p>
            <a:r>
              <a:rPr lang="zh-CN" altLang="en-US" sz="1600" b="1">
                <a:sym typeface="+mn-ea"/>
              </a:rPr>
              <a:t>空间受限金属屏蔽环境下</a:t>
            </a:r>
            <a:r>
              <a:rPr lang="zh-CN" altLang="en-US" sz="1600" b="1">
                <a:sym typeface="+mn-ea"/>
              </a:rPr>
              <a:t>无线能量与数据传输系统</a:t>
            </a:r>
            <a:endParaRPr lang="zh-CN" altLang="en-US" sz="1600" b="1">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custDataLst>
              <p:tags r:id="rId1"/>
            </p:custDataLst>
          </p:nvPr>
        </p:nvGrpSpPr>
        <p:grpSpPr>
          <a:xfrm>
            <a:off x="2687638" y="3571240"/>
            <a:ext cx="762000" cy="665163"/>
            <a:chOff x="3174" y="2656"/>
            <a:chExt cx="1549" cy="1351"/>
          </a:xfrm>
        </p:grpSpPr>
        <p:sp>
          <p:nvSpPr>
            <p:cNvPr id="10" name="AutoShape 8"/>
            <p:cNvSpPr/>
            <p:nvPr>
              <p:custDataLst>
                <p:tags r:id="rId2"/>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11" name="AutoShape 9"/>
            <p:cNvSpPr/>
            <p:nvPr>
              <p:custDataLst>
                <p:tags r:id="rId3"/>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 name="AutoShape 10"/>
            <p:cNvSpPr>
              <a:spLocks noChangeArrowheads="1"/>
            </p:cNvSpPr>
            <p:nvPr>
              <p:custDataLst>
                <p:tags r:id="rId4"/>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7" name="灯片编号占位符 4"/>
          <p:cNvSpPr>
            <a:spLocks noGrp="1"/>
          </p:cNvSpPr>
          <p:nvPr>
            <p:ph type="sldNum" sz="quarter" idx="12"/>
          </p:nvPr>
        </p:nvSpPr>
        <p:spPr>
          <a:xfrm>
            <a:off x="7071410" y="6460525"/>
            <a:ext cx="2057400" cy="365125"/>
          </a:xfrm>
        </p:spPr>
        <p:txBody>
          <a:bodyPr/>
          <a:lstStyle/>
          <a:p>
            <a:fld id="{565CE74E-AB26-4998-AD42-012C4C1AD076}" type="slidenum">
              <a:rPr lang="zh-CN" altLang="en-US" smtClean="0"/>
            </a:fld>
            <a:endParaRPr lang="zh-CN" altLang="en-US" dirty="0"/>
          </a:p>
        </p:txBody>
      </p:sp>
      <p:sp>
        <p:nvSpPr>
          <p:cNvPr id="4" name="文本框 3"/>
          <p:cNvSpPr txBox="1"/>
          <p:nvPr/>
        </p:nvSpPr>
        <p:spPr>
          <a:xfrm>
            <a:off x="334010" y="6101080"/>
            <a:ext cx="3296920" cy="511810"/>
          </a:xfrm>
          <a:prstGeom prst="rect">
            <a:avLst/>
          </a:prstGeom>
          <a:noFill/>
        </p:spPr>
        <p:txBody>
          <a:bodyPr wrap="square" rtlCol="0">
            <a:noAutofit/>
          </a:bodyPr>
          <a:p>
            <a:endParaRPr lang="zh-CN" altLang="en-US"/>
          </a:p>
        </p:txBody>
      </p:sp>
      <p:sp>
        <p:nvSpPr>
          <p:cNvPr id="5122" name="标题 1"/>
          <p:cNvSpPr>
            <a:spLocks noGrp="1"/>
          </p:cNvSpPr>
          <p:nvPr>
            <p:ph type="title"/>
            <p:custDataLst>
              <p:tags r:id="rId5"/>
            </p:custDataLst>
          </p:nvPr>
        </p:nvSpPr>
        <p:spPr>
          <a:xfrm>
            <a:off x="457200" y="517208"/>
            <a:ext cx="8229600" cy="725487"/>
          </a:xfrm>
          <a:noFill/>
          <a:ln>
            <a:noFill/>
          </a:ln>
        </p:spPr>
        <p:txBody>
          <a:bodyPr>
            <a:normAutofit fontScale="90000"/>
          </a:bodyPr>
          <a:p>
            <a:pPr algn="ctr" eaLnBrk="1" hangingPunct="1"/>
            <a:r>
              <a:rPr lang="zh-CN" altLang="en-US" dirty="0"/>
              <a:t>目录</a:t>
            </a:r>
            <a:endParaRPr lang="zh-CN" altLang="en-US" dirty="0"/>
          </a:p>
        </p:txBody>
      </p:sp>
      <p:grpSp>
        <p:nvGrpSpPr>
          <p:cNvPr id="5124" name="Group 7"/>
          <p:cNvGrpSpPr/>
          <p:nvPr>
            <p:custDataLst>
              <p:tags r:id="rId6"/>
            </p:custDataLst>
          </p:nvPr>
        </p:nvGrpSpPr>
        <p:grpSpPr>
          <a:xfrm>
            <a:off x="2687638" y="2674620"/>
            <a:ext cx="762000" cy="665163"/>
            <a:chOff x="3174" y="2656"/>
            <a:chExt cx="1549" cy="1351"/>
          </a:xfrm>
        </p:grpSpPr>
        <p:sp>
          <p:nvSpPr>
            <p:cNvPr id="5157" name="AutoShape 8"/>
            <p:cNvSpPr/>
            <p:nvPr>
              <p:custDataLst>
                <p:tags r:id="rId7"/>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8" name="AutoShape 9"/>
            <p:cNvSpPr/>
            <p:nvPr>
              <p:custDataLst>
                <p:tags r:id="rId8"/>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21" name="AutoShape 10"/>
            <p:cNvSpPr>
              <a:spLocks noChangeArrowheads="1"/>
            </p:cNvSpPr>
            <p:nvPr>
              <p:custDataLst>
                <p:tags r:id="rId9"/>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25" name="Line 11"/>
          <p:cNvSpPr/>
          <p:nvPr>
            <p:custDataLst>
              <p:tags r:id="rId10"/>
            </p:custDataLst>
          </p:nvPr>
        </p:nvSpPr>
        <p:spPr>
          <a:xfrm>
            <a:off x="3271838" y="2395855"/>
            <a:ext cx="3598862" cy="0"/>
          </a:xfrm>
          <a:prstGeom prst="line">
            <a:avLst/>
          </a:prstGeom>
          <a:ln w="25400" cap="flat" cmpd="sng">
            <a:solidFill>
              <a:srgbClr val="C0C0C0"/>
            </a:solidFill>
            <a:prstDash val="sysDot"/>
            <a:headEnd type="none" w="med" len="med"/>
            <a:tailEnd type="oval" w="med" len="med"/>
          </a:ln>
        </p:spPr>
      </p:sp>
      <p:sp>
        <p:nvSpPr>
          <p:cNvPr id="123" name="Text Box 12"/>
          <p:cNvSpPr txBox="1">
            <a:spLocks noChangeArrowheads="1"/>
          </p:cNvSpPr>
          <p:nvPr>
            <p:custDataLst>
              <p:tags r:id="rId11"/>
            </p:custDataLst>
          </p:nvPr>
        </p:nvSpPr>
        <p:spPr bwMode="auto">
          <a:xfrm>
            <a:off x="3500438" y="18910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研究背景及意义</a:t>
            </a:r>
            <a:endParaRPr kumimoji="0" lang="zh-CN" altLang="en-US" sz="2400" kern="1200" cap="none" spc="0" normalizeH="0" baseline="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5127" name="Line 14"/>
          <p:cNvSpPr/>
          <p:nvPr>
            <p:custDataLst>
              <p:tags r:id="rId12"/>
            </p:custDataLst>
          </p:nvPr>
        </p:nvSpPr>
        <p:spPr>
          <a:xfrm>
            <a:off x="3271838" y="3322955"/>
            <a:ext cx="3598862" cy="0"/>
          </a:xfrm>
          <a:prstGeom prst="line">
            <a:avLst/>
          </a:prstGeom>
          <a:ln w="25400" cap="flat" cmpd="sng">
            <a:solidFill>
              <a:srgbClr val="C0C0C0"/>
            </a:solidFill>
            <a:prstDash val="sysDot"/>
            <a:headEnd type="none" w="med" len="med"/>
            <a:tailEnd type="oval" w="med" len="med"/>
          </a:ln>
        </p:spPr>
      </p:sp>
      <p:sp>
        <p:nvSpPr>
          <p:cNvPr id="126" name="Text Box 15"/>
          <p:cNvSpPr txBox="1">
            <a:spLocks noChangeArrowheads="1"/>
          </p:cNvSpPr>
          <p:nvPr>
            <p:custDataLst>
              <p:tags r:id="rId13"/>
            </p:custDataLst>
          </p:nvPr>
        </p:nvSpPr>
        <p:spPr bwMode="auto">
          <a:xfrm>
            <a:off x="3500438" y="2818130"/>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研究框架及方案</a:t>
            </a:r>
            <a:endPar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129" name="Text Box 16"/>
          <p:cNvSpPr txBox="1"/>
          <p:nvPr>
            <p:custDataLst>
              <p:tags r:id="rId14"/>
            </p:custDataLst>
          </p:nvPr>
        </p:nvSpPr>
        <p:spPr>
          <a:xfrm>
            <a:off x="2899410" y="2775585"/>
            <a:ext cx="353695" cy="474980"/>
          </a:xfrm>
          <a:prstGeom prst="rect">
            <a:avLst/>
          </a:prstGeom>
          <a:noFill/>
          <a:ln w="9525">
            <a:noFill/>
          </a:ln>
        </p:spPr>
        <p:txBody>
          <a:bodyPr wrap="none">
            <a:noAutofit/>
          </a:bodyPr>
          <a:p>
            <a:pPr algn="ctr"/>
            <a:r>
              <a:rPr lang="en-US" altLang="zh-CN" sz="2400" b="1" dirty="0">
                <a:solidFill>
                  <a:schemeClr val="bg1"/>
                </a:solidFill>
                <a:latin typeface="Arial" panose="020B0604020202020204" pitchFamily="34" charset="0"/>
              </a:rPr>
              <a:t>2</a:t>
            </a:r>
            <a:endParaRPr lang="en-US" altLang="zh-CN" sz="2400" b="1" dirty="0">
              <a:solidFill>
                <a:schemeClr val="bg1"/>
              </a:solidFill>
              <a:latin typeface="Arial" panose="020B0604020202020204" pitchFamily="34" charset="0"/>
            </a:endParaRPr>
          </a:p>
        </p:txBody>
      </p:sp>
      <p:sp>
        <p:nvSpPr>
          <p:cNvPr id="5131" name="Line 21"/>
          <p:cNvSpPr/>
          <p:nvPr>
            <p:custDataLst>
              <p:tags r:id="rId15"/>
            </p:custDataLst>
          </p:nvPr>
        </p:nvSpPr>
        <p:spPr>
          <a:xfrm>
            <a:off x="3271838" y="4227830"/>
            <a:ext cx="3598862" cy="0"/>
          </a:xfrm>
          <a:prstGeom prst="line">
            <a:avLst/>
          </a:prstGeom>
          <a:ln w="25400" cap="flat" cmpd="sng">
            <a:solidFill>
              <a:srgbClr val="C0C0C0"/>
            </a:solidFill>
            <a:prstDash val="sysDot"/>
            <a:headEnd type="none" w="med" len="med"/>
            <a:tailEnd type="oval" w="med" len="med"/>
          </a:ln>
        </p:spPr>
      </p:sp>
      <p:sp>
        <p:nvSpPr>
          <p:cNvPr id="133" name="Text Box 22"/>
          <p:cNvSpPr txBox="1">
            <a:spLocks noChangeArrowheads="1"/>
          </p:cNvSpPr>
          <p:nvPr>
            <p:custDataLst>
              <p:tags r:id="rId16"/>
            </p:custDataLst>
          </p:nvPr>
        </p:nvSpPr>
        <p:spPr bwMode="auto">
          <a:xfrm>
            <a:off x="3500438" y="3723005"/>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noProof="0"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研究内容</a:t>
            </a:r>
            <a:endParaRPr lang="zh-CN" altLang="en-US" sz="2400" b="1" dirty="0">
              <a:latin typeface="微软雅黑" panose="020B0503020204020204" charset="-122"/>
              <a:ea typeface="微软雅黑" panose="020B0503020204020204" charset="-122"/>
              <a:sym typeface="+mn-ea"/>
            </a:endParaRPr>
          </a:p>
        </p:txBody>
      </p:sp>
      <p:sp>
        <p:nvSpPr>
          <p:cNvPr id="5133" name="Text Box 23"/>
          <p:cNvSpPr txBox="1"/>
          <p:nvPr>
            <p:custDataLst>
              <p:tags r:id="rId17"/>
            </p:custDataLst>
          </p:nvPr>
        </p:nvSpPr>
        <p:spPr>
          <a:xfrm>
            <a:off x="2893378" y="3688080"/>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3</a:t>
            </a:r>
            <a:endParaRPr lang="en-US" altLang="zh-CN" sz="2400" b="1" dirty="0">
              <a:solidFill>
                <a:schemeClr val="bg1"/>
              </a:solidFill>
              <a:latin typeface="Arial" panose="020B0604020202020204" pitchFamily="34" charset="0"/>
            </a:endParaRPr>
          </a:p>
        </p:txBody>
      </p:sp>
      <p:grpSp>
        <p:nvGrpSpPr>
          <p:cNvPr id="5134" name="Group 24"/>
          <p:cNvGrpSpPr/>
          <p:nvPr>
            <p:custDataLst>
              <p:tags r:id="rId18"/>
            </p:custDataLst>
          </p:nvPr>
        </p:nvGrpSpPr>
        <p:grpSpPr>
          <a:xfrm>
            <a:off x="2674938" y="4477068"/>
            <a:ext cx="762000" cy="665162"/>
            <a:chOff x="3174" y="2656"/>
            <a:chExt cx="1549" cy="1351"/>
          </a:xfrm>
        </p:grpSpPr>
        <p:sp>
          <p:nvSpPr>
            <p:cNvPr id="5151" name="AutoShape 25"/>
            <p:cNvSpPr/>
            <p:nvPr>
              <p:custDataLst>
                <p:tags r:id="rId19"/>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52" name="AutoShape 26"/>
            <p:cNvSpPr/>
            <p:nvPr>
              <p:custDataLst>
                <p:tags r:id="rId20"/>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138" name="AutoShape 27"/>
            <p:cNvSpPr>
              <a:spLocks noChangeArrowheads="1"/>
            </p:cNvSpPr>
            <p:nvPr>
              <p:custDataLst>
                <p:tags r:id="rId21"/>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35" name="Line 28"/>
          <p:cNvSpPr/>
          <p:nvPr>
            <p:custDataLst>
              <p:tags r:id="rId22"/>
            </p:custDataLst>
          </p:nvPr>
        </p:nvSpPr>
        <p:spPr>
          <a:xfrm flipV="1">
            <a:off x="3284538" y="5105718"/>
            <a:ext cx="3598862" cy="12700"/>
          </a:xfrm>
          <a:prstGeom prst="line">
            <a:avLst/>
          </a:prstGeom>
          <a:ln w="25400" cap="flat" cmpd="sng">
            <a:solidFill>
              <a:srgbClr val="C0C0C0"/>
            </a:solidFill>
            <a:prstDash val="sysDot"/>
            <a:headEnd type="none" w="med" len="med"/>
            <a:tailEnd type="oval" w="med" len="med"/>
          </a:ln>
        </p:spPr>
      </p:sp>
      <p:sp>
        <p:nvSpPr>
          <p:cNvPr id="140" name="Text Box 29"/>
          <p:cNvSpPr txBox="1">
            <a:spLocks noChangeArrowheads="1"/>
          </p:cNvSpPr>
          <p:nvPr>
            <p:custDataLst>
              <p:tags r:id="rId23"/>
            </p:custDataLst>
          </p:nvPr>
        </p:nvSpPr>
        <p:spPr bwMode="auto">
          <a:xfrm>
            <a:off x="3513138" y="4600893"/>
            <a:ext cx="3225800" cy="460375"/>
          </a:xfrm>
          <a:prstGeom prst="rect">
            <a:avLst/>
          </a:prstGeom>
          <a:noFill/>
          <a:ln w="9525" algn="ctr">
            <a:noFill/>
            <a:miter lim="800000"/>
          </a:ln>
        </p:spPr>
        <p:txBody>
          <a:bodyPr>
            <a:spAutoFit/>
            <a:scene3d>
              <a:camera prst="orthographicFront"/>
              <a:lightRig rig="threePt" dir="t"/>
            </a:scene3d>
          </a:bodyPr>
          <a:p>
            <a:pPr marR="0" algn="ctr" defTabSz="914400">
              <a:buClrTx/>
              <a:buSzTx/>
              <a:buFontTx/>
              <a:buNone/>
              <a:defRPr/>
            </a:pPr>
            <a:r>
              <a:rPr lang="zh-CN" altLang="en-US" sz="2400" b="1" dirty="0">
                <a:latin typeface="微软雅黑" panose="020B0503020204020204" charset="-122"/>
                <a:ea typeface="微软雅黑" panose="020B0503020204020204" charset="-122"/>
                <a:sym typeface="+mn-ea"/>
              </a:rPr>
              <a:t>总结与展望</a:t>
            </a:r>
            <a:endParaRPr lang="zh-CN" altLang="en-US" sz="2400" noProof="0" dirty="0">
              <a:effectLst>
                <a:outerShdw blurRad="38100" dist="19050" dir="2700000" algn="tl" rotWithShape="0">
                  <a:schemeClr val="dk1">
                    <a:alpha val="40000"/>
                  </a:schemeClr>
                </a:outerShdw>
              </a:effectLst>
              <a:latin typeface="+mj-ea"/>
              <a:ea typeface="+mj-ea"/>
              <a:sym typeface="+mn-ea"/>
            </a:endParaRPr>
          </a:p>
        </p:txBody>
      </p:sp>
      <p:sp>
        <p:nvSpPr>
          <p:cNvPr id="5137" name="Text Box 30"/>
          <p:cNvSpPr txBox="1"/>
          <p:nvPr>
            <p:custDataLst>
              <p:tags r:id="rId24"/>
            </p:custDataLst>
          </p:nvPr>
        </p:nvSpPr>
        <p:spPr>
          <a:xfrm>
            <a:off x="2871788" y="4594543"/>
            <a:ext cx="354012" cy="457200"/>
          </a:xfrm>
          <a:prstGeom prst="rect">
            <a:avLst/>
          </a:prstGeom>
          <a:noFill/>
          <a:ln w="9525">
            <a:noFill/>
          </a:ln>
        </p:spPr>
        <p:txBody>
          <a:bodyPr wrap="none">
            <a:spAutoFit/>
          </a:bodyPr>
          <a:p>
            <a:pPr algn="ctr"/>
            <a:r>
              <a:rPr lang="en-US" altLang="zh-CN" sz="2400" b="1" dirty="0">
                <a:solidFill>
                  <a:schemeClr val="bg1"/>
                </a:solidFill>
                <a:latin typeface="Arial" panose="020B0604020202020204" pitchFamily="34" charset="0"/>
              </a:rPr>
              <a:t>4</a:t>
            </a:r>
            <a:endParaRPr lang="en-US" altLang="zh-CN" sz="2400" b="1" dirty="0">
              <a:solidFill>
                <a:schemeClr val="bg1"/>
              </a:solidFill>
              <a:latin typeface="Arial" panose="020B0604020202020204" pitchFamily="34" charset="0"/>
            </a:endParaRPr>
          </a:p>
        </p:txBody>
      </p:sp>
      <p:grpSp>
        <p:nvGrpSpPr>
          <p:cNvPr id="5142" name="组合 43"/>
          <p:cNvGrpSpPr/>
          <p:nvPr>
            <p:custDataLst>
              <p:tags r:id="rId25"/>
            </p:custDataLst>
          </p:nvPr>
        </p:nvGrpSpPr>
        <p:grpSpPr>
          <a:xfrm>
            <a:off x="2671763" y="1778318"/>
            <a:ext cx="762000" cy="665162"/>
            <a:chOff x="1595422" y="1357298"/>
            <a:chExt cx="762000" cy="665162"/>
          </a:xfrm>
        </p:grpSpPr>
        <p:grpSp>
          <p:nvGrpSpPr>
            <p:cNvPr id="5143" name="Group 7"/>
            <p:cNvGrpSpPr/>
            <p:nvPr/>
          </p:nvGrpSpPr>
          <p:grpSpPr>
            <a:xfrm>
              <a:off x="1595422" y="1357298"/>
              <a:ext cx="762000" cy="665162"/>
              <a:chOff x="3174" y="2656"/>
              <a:chExt cx="1549" cy="1351"/>
            </a:xfrm>
          </p:grpSpPr>
          <p:sp>
            <p:nvSpPr>
              <p:cNvPr id="5145" name="AutoShape 8"/>
              <p:cNvSpPr/>
              <p:nvPr>
                <p:custDataLst>
                  <p:tags r:id="rId26"/>
                </p:custDataLst>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p>
                <a:pPr algn="ctr" eaLnBrk="1" hangingPunct="1"/>
                <a:endParaRPr lang="zh-CN" altLang="en-US" dirty="0">
                  <a:latin typeface="Arial" panose="020B0604020202020204" pitchFamily="34" charset="0"/>
                </a:endParaRPr>
              </a:p>
            </p:txBody>
          </p:sp>
          <p:sp>
            <p:nvSpPr>
              <p:cNvPr id="5146" name="AutoShape 9"/>
              <p:cNvSpPr/>
              <p:nvPr>
                <p:custDataLst>
                  <p:tags r:id="rId27"/>
                </p:custDataLst>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p>
                <a:pPr algn="ctr" eaLnBrk="1" hangingPunct="1"/>
                <a:endParaRPr lang="zh-CN" altLang="en-US" dirty="0">
                  <a:latin typeface="Arial" panose="020B0604020202020204" pitchFamily="34" charset="0"/>
                </a:endParaRPr>
              </a:p>
            </p:txBody>
          </p:sp>
          <p:sp>
            <p:nvSpPr>
              <p:cNvPr id="43" name="AutoShape 10"/>
              <p:cNvSpPr>
                <a:spLocks noChangeArrowheads="1"/>
              </p:cNvSpPr>
              <p:nvPr>
                <p:custDataLst>
                  <p:tags r:id="rId28"/>
                </p:custDataLst>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5144" name="Text Box 13"/>
            <p:cNvSpPr txBox="1"/>
            <p:nvPr>
              <p:custDataLst>
                <p:tags r:id="rId29"/>
              </p:custDataLst>
            </p:nvPr>
          </p:nvSpPr>
          <p:spPr>
            <a:xfrm>
              <a:off x="1789096" y="1428736"/>
              <a:ext cx="354012" cy="461665"/>
            </a:xfrm>
            <a:prstGeom prst="rect">
              <a:avLst/>
            </a:prstGeom>
            <a:noFill/>
            <a:ln w="9525">
              <a:noFill/>
            </a:ln>
          </p:spPr>
          <p:txBody>
            <a:bodyPr>
              <a:spAutoFit/>
            </a:bodyPr>
            <a:p>
              <a:pPr algn="ctr"/>
              <a:r>
                <a:rPr lang="en-US" altLang="zh-CN" sz="2400" b="1" dirty="0">
                  <a:solidFill>
                    <a:schemeClr val="bg1"/>
                  </a:solidFill>
                  <a:latin typeface="Arial" panose="020B0604020202020204" pitchFamily="34" charset="0"/>
                </a:rPr>
                <a:t>1</a:t>
              </a:r>
              <a:endParaRPr lang="en-US" altLang="zh-CN" sz="2400" b="1" dirty="0">
                <a:solidFill>
                  <a:schemeClr val="bg1"/>
                </a:solidFill>
                <a:latin typeface="Arial" panose="020B0604020202020204" pitchFamily="34" charset="0"/>
              </a:endParaRPr>
            </a:p>
          </p:txBody>
        </p:sp>
      </p:grpSp>
    </p:spTree>
  </p:cSld>
  <p:clrMapOvr>
    <a:masterClrMapping/>
  </p:clrMapOvr>
</p:sld>
</file>

<file path=ppt/tags/tag1.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0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1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7.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1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1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7.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2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29.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3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34.xml><?xml version="1.0" encoding="utf-8"?>
<p:tagLst xmlns:p="http://schemas.openxmlformats.org/presentationml/2006/main">
  <p:tag name="KSO_WM_BEAUTIFY_FLAG" val=""/>
  <p:tag name="KSO_WM_DIAGRAM_VIRTUALLY_FRAME" val="{&quot;height&quot;:192,&quot;left&quot;:28.25,&quot;top&quot;:312.9,&quot;width&quot;:339.9}"/>
</p:tagLst>
</file>

<file path=ppt/tags/tag135.xml><?xml version="1.0" encoding="utf-8"?>
<p:tagLst xmlns:p="http://schemas.openxmlformats.org/presentationml/2006/main">
  <p:tag name="KSO_WM_BEAUTIFY_FLAG" val=""/>
  <p:tag name="KSO_WM_DIAGRAM_VIRTUALLY_FRAME" val="{&quot;height&quot;:192,&quot;left&quot;:28.25,&quot;top&quot;:312.9,&quot;width&quot;:339.9}"/>
</p:tagLst>
</file>

<file path=ppt/tags/tag136.xml><?xml version="1.0" encoding="utf-8"?>
<p:tagLst xmlns:p="http://schemas.openxmlformats.org/presentationml/2006/main">
  <p:tag name="KSO_WM_BEAUTIFY_FLAG" val=""/>
  <p:tag name="KSO_WM_DIAGRAM_VIRTUALLY_FRAME" val="{&quot;height&quot;:192,&quot;left&quot;:28.25,&quot;top&quot;:312.9,&quot;width&quot;:339.9}"/>
</p:tagLst>
</file>

<file path=ppt/tags/tag137.xml><?xml version="1.0" encoding="utf-8"?>
<p:tagLst xmlns:p="http://schemas.openxmlformats.org/presentationml/2006/main">
  <p:tag name="KSO_WM_BEAUTIFY_FLAG" val=""/>
  <p:tag name="KSO_WM_DIAGRAM_VIRTUALLY_FRAME" val="{&quot;height&quot;:192,&quot;left&quot;:28.25,&quot;top&quot;:312.9,&quot;width&quot;:339.9}"/>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DIAGRAM_VIRTUALLY_FRAME" val="{&quot;height&quot;:192,&quot;left&quot;:28.25,&quot;top&quot;:312.9,&quot;width&quot;:674.7}"/>
</p:tagLst>
</file>

<file path=ppt/tags/tag1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40.xml><?xml version="1.0" encoding="utf-8"?>
<p:tagLst xmlns:p="http://schemas.openxmlformats.org/presentationml/2006/main">
  <p:tag name="KSO_WM_DIAGRAM_VIRTUALLY_FRAME" val="{&quot;height&quot;:192,&quot;left&quot;:28.25,&quot;top&quot;:312.9,&quot;width&quot;:674.7}"/>
</p:tagLst>
</file>

<file path=ppt/tags/tag141.xml><?xml version="1.0" encoding="utf-8"?>
<p:tagLst xmlns:p="http://schemas.openxmlformats.org/presentationml/2006/main">
  <p:tag name="KSO_WM_DIAGRAM_VIRTUALLY_FRAME" val="{&quot;height&quot;:192,&quot;left&quot;:28.25,&quot;top&quot;:312.9,&quot;width&quot;:674.7}"/>
</p:tagLst>
</file>

<file path=ppt/tags/tag142.xml><?xml version="1.0" encoding="utf-8"?>
<p:tagLst xmlns:p="http://schemas.openxmlformats.org/presentationml/2006/main">
  <p:tag name="KSO_WM_DIAGRAM_VIRTUALLY_FRAME" val="{&quot;height&quot;:192,&quot;left&quot;:28.25,&quot;top&quot;:312.9,&quot;width&quot;:674.7}"/>
</p:tagLst>
</file>

<file path=ppt/tags/tag143.xml><?xml version="1.0" encoding="utf-8"?>
<p:tagLst xmlns:p="http://schemas.openxmlformats.org/presentationml/2006/main">
  <p:tag name="KSO_WM_BEAUTIFY_FLAG" val=""/>
  <p:tag name="KSO_WM_DIAGRAM_VIRTUALLY_FRAME" val="{&quot;height&quot;:192,&quot;left&quot;:28.25,&quot;top&quot;:312.9,&quot;width&quot;:339.9}"/>
</p:tagLst>
</file>

<file path=ppt/tags/tag144.xml><?xml version="1.0" encoding="utf-8"?>
<p:tagLst xmlns:p="http://schemas.openxmlformats.org/presentationml/2006/main">
  <p:tag name="KSO_WM_BEAUTIFY_FLAG" val=""/>
  <p:tag name="KSO_WM_DIAGRAM_VIRTUALLY_FRAME" val="{&quot;height&quot;:192,&quot;left&quot;:28.25,&quot;top&quot;:312.9,&quot;width&quot;:674.7}"/>
</p:tagLst>
</file>

<file path=ppt/tags/tag145.xml><?xml version="1.0" encoding="utf-8"?>
<p:tagLst xmlns:p="http://schemas.openxmlformats.org/presentationml/2006/main">
  <p:tag name="KSO_WM_BEAUTIFY_FLAG" val=""/>
  <p:tag name="KSO_WM_DIAGRAM_VIRTUALLY_FRAME" val="{&quot;height&quot;:192,&quot;left&quot;:28.25,&quot;top&quot;:312.9,&quot;width&quot;:674.7}"/>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4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5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5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6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6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0.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7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2.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7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COMMONDATA" val="eyJoZGlkIjoiYWJmNTAxYTA0NTllZTU0OWY5NWY0MWNlMzBjNGU2OTYifQ=="/>
  <p:tag name="KSO_WPP_MARK_KEY" val="620552fe-46ed-43e4-bd68-33ca8f1d15c3"/>
</p:tagLst>
</file>

<file path=ppt/tags/tag1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1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2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2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 name="KSO_WM_DIAGRAM_VIRTUALLY_FRAME" val="{&quot;height&quot;:192,&quot;left&quot;:28.25,&quot;top&quot;:312.9,&quot;width&quot;:339.9}"/>
</p:tagLst>
</file>

<file path=ppt/tags/tag49.xml><?xml version="1.0" encoding="utf-8"?>
<p:tagLst xmlns:p="http://schemas.openxmlformats.org/presentationml/2006/main">
  <p:tag name="KSO_WM_BEAUTIFY_FLAG" val=""/>
  <p:tag name="KSO_WM_DIAGRAM_VIRTUALLY_FRAME" val="{&quot;height&quot;:192,&quot;left&quot;:28.25,&quot;top&quot;:312.9,&quot;width&quot;:339.9}"/>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 name="KSO_WM_DIAGRAM_VIRTUALLY_FRAME" val="{&quot;height&quot;:192,&quot;left&quot;:28.25,&quot;top&quot;:312.9,&quot;width&quot;:339.9}"/>
</p:tagLst>
</file>

<file path=ppt/tags/tag51.xml><?xml version="1.0" encoding="utf-8"?>
<p:tagLst xmlns:p="http://schemas.openxmlformats.org/presentationml/2006/main">
  <p:tag name="KSO_WM_BEAUTIFY_FLAG" val=""/>
  <p:tag name="KSO_WM_DIAGRAM_VIRTUALLY_FRAME" val="{&quot;height&quot;:192,&quot;left&quot;:28.25,&quot;top&quot;:312.9,&quot;width&quot;:339.9}"/>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 name="KSO_WM_DIAGRAM_VIRTUALLY_FRAME" val="{&quot;height&quot;:192,&quot;left&quot;:28.25,&quot;top&quot;:312.9,&quot;width&quot;:339.9}"/>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 name="KSO_WM_DIAGRAM_VIRTUALLY_FRAME" val="{&quot;height&quot;:192,&quot;left&quot;:28.25,&quot;top&quot;:312.9,&quot;width&quot;:339.9}"/>
</p:tagLst>
</file>

<file path=ppt/tags/tag57.xml><?xml version="1.0" encoding="utf-8"?>
<p:tagLst xmlns:p="http://schemas.openxmlformats.org/presentationml/2006/main">
  <p:tag name="KSO_WM_BEAUTIFY_FLAG" val=""/>
  <p:tag name="KSO_WM_DIAGRAM_VIRTUALLY_FRAME" val="{&quot;height&quot;:192,&quot;left&quot;:28.25,&quot;top&quot;:312.9,&quot;width&quot;:339.9}"/>
</p:tagLst>
</file>

<file path=ppt/tags/tag58.xml><?xml version="1.0" encoding="utf-8"?>
<p:tagLst xmlns:p="http://schemas.openxmlformats.org/presentationml/2006/main">
  <p:tag name="KSO_WM_BEAUTIFY_FLAG" val=""/>
  <p:tag name="KSO_WM_DIAGRAM_VIRTUALLY_FRAME" val="{&quot;height&quot;:192,&quot;left&quot;:28.25,&quot;top&quot;:312.9,&quot;width&quot;:339.9}"/>
</p:tagLst>
</file>

<file path=ppt/tags/tag59.xml><?xml version="1.0" encoding="utf-8"?>
<p:tagLst xmlns:p="http://schemas.openxmlformats.org/presentationml/2006/main">
  <p:tag name="KSO_WM_BEAUTIFY_FLAG" val=""/>
  <p:tag name="KSO_WM_DIAGRAM_VIRTUALLY_FRAME" val="{&quot;height&quot;:192,&quot;left&quot;:28.25,&quot;top&quot;:312.9,&quot;width&quot;:339.9}"/>
</p:tagLst>
</file>

<file path=ppt/tags/tag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60.xml><?xml version="1.0" encoding="utf-8"?>
<p:tagLst xmlns:p="http://schemas.openxmlformats.org/presentationml/2006/main">
  <p:tag name="KSO_WM_BEAUTIFY_FLAG" val=""/>
  <p:tag name="KSO_WM_DIAGRAM_VIRTUALLY_FRAME" val="{&quot;height&quot;:192,&quot;left&quot;:28.25,&quot;top&quot;:312.9,&quot;width&quot;:339.9}"/>
</p:tagLst>
</file>

<file path=ppt/tags/tag61.xml><?xml version="1.0" encoding="utf-8"?>
<p:tagLst xmlns:p="http://schemas.openxmlformats.org/presentationml/2006/main">
  <p:tag name="KSO_WM_BEAUTIFY_FLAG" val=""/>
  <p:tag name="KSO_WM_DIAGRAM_VIRTUALLY_FRAME" val="{&quot;height&quot;:192,&quot;left&quot;:28.25,&quot;top&quot;:312.9,&quot;width&quot;:339.9}"/>
</p:tagLst>
</file>

<file path=ppt/tags/tag62.xml><?xml version="1.0" encoding="utf-8"?>
<p:tagLst xmlns:p="http://schemas.openxmlformats.org/presentationml/2006/main">
  <p:tag name="KSO_WM_BEAUTIFY_FLAG" val=""/>
  <p:tag name="KSO_WM_DIAGRAM_VIRTUALLY_FRAME" val="{&quot;height&quot;:192,&quot;left&quot;:28.25,&quot;top&quot;:312.9,&quot;width&quot;:339.9}"/>
</p:tagLst>
</file>

<file path=ppt/tags/tag63.xml><?xml version="1.0" encoding="utf-8"?>
<p:tagLst xmlns:p="http://schemas.openxmlformats.org/presentationml/2006/main">
  <p:tag name="KSO_WM_BEAUTIFY_FLAG" val=""/>
  <p:tag name="KSO_WM_DIAGRAM_VIRTUALLY_FRAME" val="{&quot;height&quot;:192,&quot;left&quot;:28.25,&quot;top&quot;:312.9,&quot;width&quot;:339.9}"/>
</p:tagLst>
</file>

<file path=ppt/tags/tag64.xml><?xml version="1.0" encoding="utf-8"?>
<p:tagLst xmlns:p="http://schemas.openxmlformats.org/presentationml/2006/main">
  <p:tag name="KSO_WM_BEAUTIFY_FLAG" val=""/>
  <p:tag name="KSO_WM_DIAGRAM_VIRTUALLY_FRAME" val="{&quot;height&quot;:192,&quot;left&quot;:28.25,&quot;top&quot;:312.9,&quot;width&quot;:339.9}"/>
</p:tagLst>
</file>

<file path=ppt/tags/tag65.xml><?xml version="1.0" encoding="utf-8"?>
<p:tagLst xmlns:p="http://schemas.openxmlformats.org/presentationml/2006/main">
  <p:tag name="KSO_WM_BEAUTIFY_FLAG" val=""/>
  <p:tag name="KSO_WM_DIAGRAM_VIRTUALLY_FRAME" val="{&quot;height&quot;:192,&quot;left&quot;:28.25,&quot;top&quot;:312.9,&quot;width&quot;:339.9}"/>
</p:tagLst>
</file>

<file path=ppt/tags/tag66.xml><?xml version="1.0" encoding="utf-8"?>
<p:tagLst xmlns:p="http://schemas.openxmlformats.org/presentationml/2006/main">
  <p:tag name="KSO_WM_BEAUTIFY_FLAG" val=""/>
  <p:tag name="KSO_WM_DIAGRAM_VIRTUALLY_FRAME" val="{&quot;height&quot;:192,&quot;left&quot;:28.25,&quot;top&quot;:312.9,&quot;width&quot;:339.9}"/>
</p:tagLst>
</file>

<file path=ppt/tags/tag67.xml><?xml version="1.0" encoding="utf-8"?>
<p:tagLst xmlns:p="http://schemas.openxmlformats.org/presentationml/2006/main">
  <p:tag name="KSO_WM_BEAUTIFY_FLAG" val=""/>
  <p:tag name="KSO_WM_DIAGRAM_VIRTUALLY_FRAME" val="{&quot;height&quot;:192,&quot;left&quot;:28.25,&quot;top&quot;:312.9,&quot;width&quot;:339.9}"/>
</p:tagLst>
</file>

<file path=ppt/tags/tag68.xml><?xml version="1.0" encoding="utf-8"?>
<p:tagLst xmlns:p="http://schemas.openxmlformats.org/presentationml/2006/main">
  <p:tag name="KSO_WM_BEAUTIFY_FLAG" val=""/>
  <p:tag name="KSO_WM_DIAGRAM_VIRTUALLY_FRAME" val="{&quot;height&quot;:192,&quot;left&quot;:28.25,&quot;top&quot;:312.9,&quot;width&quot;:339.9}"/>
</p:tagLst>
</file>

<file path=ppt/tags/tag69.xml><?xml version="1.0" encoding="utf-8"?>
<p:tagLst xmlns:p="http://schemas.openxmlformats.org/presentationml/2006/main">
  <p:tag name="KSO_WM_BEAUTIFY_FLAG" val=""/>
  <p:tag name="KSO_WM_DIAGRAM_VIRTUALLY_FRAME" val="{&quot;height&quot;:192,&quot;left&quot;:28.25,&quot;top&quot;:312.9,&quot;width&quot;:339.9}"/>
</p:tagLst>
</file>

<file path=ppt/tags/tag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0.xml><?xml version="1.0" encoding="utf-8"?>
<p:tagLst xmlns:p="http://schemas.openxmlformats.org/presentationml/2006/main">
  <p:tag name="KSO_WM_BEAUTIFY_FLAG" val=""/>
  <p:tag name="KSO_WM_DIAGRAM_VIRTUALLY_FRAME" val="{&quot;height&quot;:192,&quot;left&quot;:28.25,&quot;top&quot;:312.9,&quot;width&quot;:339.9}"/>
</p:tagLst>
</file>

<file path=ppt/tags/tag71.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7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3.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7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7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5.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6.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88.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8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0.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1.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2.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3.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94.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5.xml><?xml version="1.0" encoding="utf-8"?>
<p:tagLst xmlns:p="http://schemas.openxmlformats.org/presentationml/2006/main">
  <p:tag name="KSO_WM_DIAGRAM_VIRTUALLY_FRAME" val="{&quot;height&quot;:350.62496062992125,&quot;left&quot;:210.02503937007873,&quot;top&quot;:125.02503937007873,&quot;width&quot;:332.97496062992127}"/>
</p:tagLst>
</file>

<file path=ppt/tags/tag96.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7.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8.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ags/tag99.xml><?xml version="1.0" encoding="utf-8"?>
<p:tagLst xmlns:p="http://schemas.openxmlformats.org/presentationml/2006/main">
  <p:tag name="KSO_WM_BEAUTIFY_FLAG" val=""/>
  <p:tag name="KSO_WM_DIAGRAM_VIRTUALLY_FRAME" val="{&quot;height&quot;:350.62496062992125,&quot;left&quot;:210.02503937007873,&quot;top&quot;:125.02503937007873,&quot;width&quot;:332.974960629921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全屏显示(4:3)</PresentationFormat>
  <Paragraphs>493</Paragraphs>
  <Slides>24</Slides>
  <Notes>19</Notes>
  <HiddenSlides>0</HiddenSlides>
  <MMClips>3</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14</vt:i4>
      </vt:variant>
      <vt:variant>
        <vt:lpstr>幻灯片标题</vt:lpstr>
      </vt:variant>
      <vt:variant>
        <vt:i4>24</vt:i4>
      </vt:variant>
    </vt:vector>
  </HeadingPairs>
  <TitlesOfParts>
    <vt:vector size="53" baseType="lpstr">
      <vt:lpstr>Arial</vt:lpstr>
      <vt:lpstr>宋体</vt:lpstr>
      <vt:lpstr>Wingdings</vt:lpstr>
      <vt:lpstr>华文仿宋</vt:lpstr>
      <vt:lpstr>Times New Roman</vt:lpstr>
      <vt:lpstr>微软雅黑</vt:lpstr>
      <vt:lpstr>等线</vt:lpstr>
      <vt:lpstr>黑体</vt:lpstr>
      <vt:lpstr>Arial</vt:lpstr>
      <vt:lpstr>华文楷体</vt:lpstr>
      <vt:lpstr>Wingdings</vt:lpstr>
      <vt:lpstr>Arial Unicode MS</vt:lpstr>
      <vt:lpstr>Calibri</vt:lpstr>
      <vt:lpstr>Times New Roman</vt:lpstr>
      <vt:lpstr>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PowerPoint 演示文稿</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YMJIANG</dc:creator>
  <cp:lastModifiedBy>Basic</cp:lastModifiedBy>
  <cp:revision>916</cp:revision>
  <dcterms:created xsi:type="dcterms:W3CDTF">2022-10-04T02:05:00Z</dcterms:created>
  <dcterms:modified xsi:type="dcterms:W3CDTF">2025-06-06T12:39:09Z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2766FEA9D29645F4B0EAE80009E2C825_13</vt:lpwstr>
  </property>
  <property fmtid="{D5CDD505-2E9C-101B-9397-08002B2CF9AE}" pid="3" name="KSOProductBuildVer">
    <vt:lpwstr>2052-12.1.0.21171</vt:lpwstr>
  </property>
</Properties>
</file>